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87" r:id="rId7"/>
    <p:sldId id="289" r:id="rId8"/>
    <p:sldId id="290" r:id="rId9"/>
    <p:sldId id="321" r:id="rId10"/>
    <p:sldId id="322" r:id="rId11"/>
    <p:sldId id="293" r:id="rId12"/>
    <p:sldId id="294" r:id="rId13"/>
    <p:sldId id="323" r:id="rId14"/>
    <p:sldId id="340" r:id="rId15"/>
    <p:sldId id="339" r:id="rId16"/>
    <p:sldId id="341" r:id="rId17"/>
    <p:sldId id="342" r:id="rId18"/>
    <p:sldId id="343" r:id="rId19"/>
    <p:sldId id="345" r:id="rId20"/>
    <p:sldId id="331" r:id="rId21"/>
    <p:sldId id="347" r:id="rId22"/>
    <p:sldId id="309" r:id="rId23"/>
  </p:sldIdLst>
  <p:sldSz cx="9144000" cy="6858000" type="screen4x3"/>
  <p:notesSz cx="6735763" cy="9856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66"/>
    <a:srgbClr val="FFCC99"/>
    <a:srgbClr val="FF66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3172" autoAdjust="0"/>
  </p:normalViewPr>
  <p:slideViewPr>
    <p:cSldViewPr>
      <p:cViewPr>
        <p:scale>
          <a:sx n="90" d="100"/>
          <a:sy n="90" d="100"/>
        </p:scale>
        <p:origin x="-32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03AD8-7F81-4284-9FC5-14429ED9EB7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614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17251-C2BF-4417-A6A7-0E8E450B1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1FF34EA-BD6D-44E1-8B26-BAE6B9F53627}" type="datetimeFigureOut">
              <a:rPr lang="ru-RU"/>
              <a:pPr/>
              <a:t>08.04.2016</a:t>
            </a:fld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39775"/>
            <a:ext cx="4926013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1538"/>
            <a:ext cx="538956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14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A175EA1-953F-4615-9877-59C0635517F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29187" cy="3695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29187" cy="3695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49"/>
            <a:ext cx="9140825" cy="6851651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  <a:cs typeface="Arial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6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altLang="zh-CN"/>
              <a:t>Образец заголовка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altLang="zh-CN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86808-D13C-4249-B8E3-5E4D600E900F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C0344-6823-4CB6-A04D-EF1D180E473B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2F3A1-223A-4225-B1E9-86D5D43BC1DF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F6DB-B293-46F3-9FB7-5C4C706F34CF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429B3-402F-4602-9677-280357B7CB56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2A399-29FB-42FA-A9FA-D249BF8BBC00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8D866-20F7-4C29-8655-62B2FF61747C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9E59B-B96C-4109-9322-0E464EFEAFBF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46B73-0CC5-43FA-9036-776DAC4A0006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4FDA2-CDA2-49FC-A7C4-EA4EAD76DF4D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zh-C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DF04D-E88B-4A37-9612-A7E49FC3680D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49"/>
            <a:ext cx="9140825" cy="6851651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  <a:cs typeface="Arial" charset="0"/>
              </a:endParaRPr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  <a:cs typeface="Arial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  <a:cs typeface="Arial" charset="0"/>
                </a:endParaRPr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заголовка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zh-CN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zh-CN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06717F5-3C43-4863-ABC1-221964B0833B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2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ter@festu.khv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09800"/>
            <a:ext cx="8077200" cy="434340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ПЕРСПЕКТИВЫ РАЗВИТИЯ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АСОЦИАЦИИ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ТРАНСПОРТНЫХ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УНИВЕРСИТЕТОВ СТРАН АЗИАТСКО-ТИХООКЕАНСКОГО РЕГИОНА </a:t>
            </a:r>
            <a:r>
              <a:rPr lang="en-US" sz="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altLang="zh-CN" sz="2400" dirty="0" smtClean="0">
                <a:solidFill>
                  <a:srgbClr val="FFFF66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DEVELOPMENT PROSPECTS OF TRANSPORT </a:t>
            </a:r>
            <a:r>
              <a:rPr lang="en-US" altLang="zh-CN" sz="2400" dirty="0" smtClean="0">
                <a:solidFill>
                  <a:srgbClr val="FFFF66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UNIVERSITIES</a:t>
            </a:r>
            <a:r>
              <a:rPr lang="ru-RU" altLang="zh-CN" sz="2400" dirty="0" smtClean="0">
                <a:solidFill>
                  <a:srgbClr val="FFFF66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2400" dirty="0" smtClean="0">
                <a:solidFill>
                  <a:srgbClr val="FFFF66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ASSOCIATION  </a:t>
            </a:r>
            <a:r>
              <a:rPr lang="en-US" altLang="zh-CN" sz="2400" dirty="0" smtClean="0">
                <a:solidFill>
                  <a:srgbClr val="FFFF66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IN ASIA-PACIFIC COUNTRIES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http://iastu-ap.org</a:t>
            </a:r>
            <a:endParaRPr lang="ru-RU" altLang="zh-CN" sz="2800" u="sng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077" name="TextBox 5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ДВГУПС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SimSun" pitchFamily="2" charset="-122"/>
              </a:rPr>
              <a:t>FESTU</a:t>
            </a:r>
            <a:endParaRPr lang="ru-RU" sz="3200" b="1" dirty="0"/>
          </a:p>
        </p:txBody>
      </p:sp>
      <p:pic>
        <p:nvPicPr>
          <p:cNvPr id="1027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228601"/>
            <a:ext cx="3200400" cy="1372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838200" y="1901468"/>
            <a:ext cx="8305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 dirty="0">
                <a:latin typeface="Arial" pitchFamily="34" charset="0"/>
              </a:rPr>
              <a:t>Усилить конкурентные преимущества можно за счет: </a:t>
            </a:r>
            <a:endParaRPr lang="en-US" sz="100" b="1" dirty="0">
              <a:latin typeface="Arial" pitchFamily="34" charset="0"/>
            </a:endParaRPr>
          </a:p>
          <a:p>
            <a:endParaRPr lang="en-US" sz="100" b="1" dirty="0"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00" b="1" dirty="0"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00" dirty="0"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00" dirty="0"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400" dirty="0">
                <a:latin typeface="Arial" pitchFamily="34" charset="0"/>
              </a:rPr>
              <a:t> </a:t>
            </a:r>
            <a:r>
              <a:rPr lang="ru-RU" sz="1400" dirty="0">
                <a:latin typeface="Arial" pitchFamily="34" charset="0"/>
              </a:rPr>
              <a:t>большего ассортимента предлагаемых образовательных программ</a:t>
            </a:r>
            <a:r>
              <a:rPr lang="en-US" sz="1400" dirty="0">
                <a:latin typeface="Arial" pitchFamily="34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latin typeface="Arial" pitchFamily="34" charset="0"/>
              </a:rPr>
              <a:t> </a:t>
            </a:r>
            <a:r>
              <a:rPr lang="ru-RU" sz="1400" dirty="0">
                <a:latin typeface="Arial" pitchFamily="34" charset="0"/>
              </a:rPr>
              <a:t>обеспечения возможности выдачи более одного диплома</a:t>
            </a:r>
            <a:r>
              <a:rPr lang="en-US" sz="1400" dirty="0">
                <a:latin typeface="Arial" pitchFamily="34" charset="0"/>
              </a:rPr>
              <a:t>; 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latin typeface="Arial" pitchFamily="34" charset="0"/>
              </a:rPr>
              <a:t> </a:t>
            </a:r>
            <a:r>
              <a:rPr lang="ru-RU" sz="1400" dirty="0">
                <a:latin typeface="Arial" pitchFamily="34" charset="0"/>
              </a:rPr>
              <a:t>более высокого качества предлагаемых услуг</a:t>
            </a:r>
            <a:r>
              <a:rPr lang="en-US" sz="1400" dirty="0">
                <a:latin typeface="Arial" pitchFamily="34" charset="0"/>
              </a:rPr>
              <a:t>; </a:t>
            </a:r>
          </a:p>
          <a:p>
            <a:pPr marL="180975" indent="-180975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</a:rPr>
              <a:t>создания </a:t>
            </a:r>
            <a:r>
              <a:rPr lang="ru-RU" sz="1400" dirty="0">
                <a:latin typeface="Arial" pitchFamily="34" charset="0"/>
              </a:rPr>
              <a:t>нового поколения специалистов, которые смогут работать на всем евразийском пространстве</a:t>
            </a:r>
            <a:r>
              <a:rPr lang="en-US" sz="1400" dirty="0">
                <a:latin typeface="Arial" pitchFamily="34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 smtClean="0">
                <a:latin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</a:rPr>
              <a:t>повышения </a:t>
            </a:r>
            <a:r>
              <a:rPr lang="ru-RU" sz="1400" dirty="0">
                <a:latin typeface="Arial" pitchFamily="34" charset="0"/>
              </a:rPr>
              <a:t>собственного рейтинга за счет наиболее сильного вуза</a:t>
            </a:r>
            <a:r>
              <a:rPr lang="en-US" sz="1400" dirty="0">
                <a:latin typeface="Arial" pitchFamily="34" charset="0"/>
              </a:rPr>
              <a:t>; 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latin typeface="Arial" pitchFamily="34" charset="0"/>
              </a:rPr>
              <a:t> </a:t>
            </a:r>
            <a:r>
              <a:rPr lang="ru-RU" sz="1400" dirty="0">
                <a:latin typeface="Arial" pitchFamily="34" charset="0"/>
              </a:rPr>
              <a:t>получения возможности использования материальной базы вузов-партнеров</a:t>
            </a:r>
            <a:r>
              <a:rPr lang="en-US" sz="1400" dirty="0">
                <a:latin typeface="Arial" pitchFamily="34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latin typeface="Arial" pitchFamily="34" charset="0"/>
              </a:rPr>
              <a:t> </a:t>
            </a:r>
            <a:r>
              <a:rPr lang="ru-RU" sz="1400" dirty="0">
                <a:latin typeface="Arial" pitchFamily="34" charset="0"/>
              </a:rPr>
              <a:t>получения доступа к библиотечным фондам вузов-партнеров</a:t>
            </a:r>
            <a:r>
              <a:rPr lang="en-US" sz="1400" dirty="0">
                <a:latin typeface="Arial" pitchFamily="34" charset="0"/>
              </a:rPr>
              <a:t>;</a:t>
            </a:r>
          </a:p>
          <a:p>
            <a:pPr marL="180975" indent="-180975"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</a:rPr>
              <a:t>получения </a:t>
            </a:r>
            <a:r>
              <a:rPr lang="ru-RU" sz="1400" dirty="0">
                <a:latin typeface="Arial" pitchFamily="34" charset="0"/>
              </a:rPr>
              <a:t>возможности издания научных статей и докладов в научных печатных изданиях вузов-партнеров</a:t>
            </a:r>
            <a:r>
              <a:rPr lang="en-US" sz="1400" dirty="0">
                <a:latin typeface="Arial" pitchFamily="34" charset="0"/>
              </a:rPr>
              <a:t>.</a:t>
            </a:r>
          </a:p>
          <a:p>
            <a:endParaRPr lang="en-US" sz="100" dirty="0"/>
          </a:p>
          <a:p>
            <a:endParaRPr lang="en-US" sz="100" dirty="0"/>
          </a:p>
          <a:p>
            <a:endParaRPr lang="en-US" sz="100" dirty="0"/>
          </a:p>
          <a:p>
            <a:endParaRPr lang="en-US" sz="100" dirty="0"/>
          </a:p>
          <a:p>
            <a:pPr>
              <a:buClr>
                <a:srgbClr val="FFFF00"/>
              </a:buClr>
              <a:buSzPct val="120000"/>
            </a:pPr>
            <a:r>
              <a:rPr lang="en-US" altLang="zh-CN" sz="14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Competitive advantages may be enhanced by:</a:t>
            </a:r>
            <a:r>
              <a:rPr lang="ru-RU" altLang="zh-CN" sz="1400" b="1" dirty="0">
                <a:solidFill>
                  <a:srgbClr val="FFFF99"/>
                </a:solidFill>
                <a:latin typeface="Arial" pitchFamily="34" charset="0"/>
              </a:rPr>
              <a:t> </a:t>
            </a:r>
            <a:endParaRPr lang="en-US" altLang="zh-CN" sz="14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>
              <a:buClr>
                <a:srgbClr val="FFFF00"/>
              </a:buClr>
              <a:buSzPct val="120000"/>
            </a:pPr>
            <a:endParaRPr lang="en-US" altLang="zh-CN" sz="100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>
              <a:buClr>
                <a:srgbClr val="FFFF00"/>
              </a:buClr>
              <a:buSzPct val="120000"/>
            </a:pPr>
            <a:endParaRPr lang="en-US" altLang="zh-CN" sz="100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>
              <a:buClr>
                <a:srgbClr val="FFFF00"/>
              </a:buClr>
              <a:buSzPct val="120000"/>
            </a:pPr>
            <a:endParaRPr lang="en-US" altLang="zh-CN" sz="100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>
              <a:buClr>
                <a:srgbClr val="FFFF00"/>
              </a:buClr>
              <a:buSzPct val="120000"/>
            </a:pPr>
            <a:endParaRPr lang="en-US" altLang="zh-CN" sz="100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>
              <a:buClr>
                <a:srgbClr val="FFFF00"/>
              </a:buClr>
              <a:buSzPct val="120000"/>
              <a:buFont typeface="Wingdings" pitchFamily="2" charset="2"/>
              <a:buChar char="q"/>
            </a:pPr>
            <a:r>
              <a:rPr lang="en-US" altLang="zh-CN" sz="14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wider range of educational programs offered;</a:t>
            </a:r>
            <a:r>
              <a:rPr lang="ru-RU" altLang="zh-CN" sz="1400" dirty="0">
                <a:solidFill>
                  <a:srgbClr val="FFFF99"/>
                </a:solidFill>
                <a:latin typeface="Arial" pitchFamily="34" charset="0"/>
              </a:rPr>
              <a:t> </a:t>
            </a:r>
            <a:endParaRPr lang="en-US" altLang="zh-CN" sz="1400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>
              <a:buClr>
                <a:srgbClr val="FFFF00"/>
              </a:buClr>
              <a:buSzPct val="120000"/>
              <a:buFont typeface="Wingdings" pitchFamily="2" charset="2"/>
              <a:buChar char="q"/>
            </a:pPr>
            <a:r>
              <a:rPr lang="en-US" altLang="zh-CN" sz="14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possibility to graduate from University with more than one diploma;</a:t>
            </a:r>
            <a:r>
              <a:rPr lang="ru-RU" altLang="zh-CN" sz="1400" dirty="0">
                <a:solidFill>
                  <a:srgbClr val="FFFF99"/>
                </a:solidFill>
                <a:latin typeface="Arial" pitchFamily="34" charset="0"/>
              </a:rPr>
              <a:t> </a:t>
            </a:r>
            <a:endParaRPr lang="en-US" altLang="zh-CN" sz="1400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>
              <a:buClr>
                <a:srgbClr val="FFFF00"/>
              </a:buClr>
              <a:buSzPct val="120000"/>
              <a:buFont typeface="Wingdings" pitchFamily="2" charset="2"/>
              <a:buChar char="q"/>
            </a:pPr>
            <a:r>
              <a:rPr lang="en-US" altLang="zh-CN" sz="14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higher quality of educational services;</a:t>
            </a:r>
          </a:p>
          <a:p>
            <a:pPr marL="180975" indent="-180975">
              <a:buClr>
                <a:srgbClr val="FFFF00"/>
              </a:buClr>
              <a:buSzPct val="120000"/>
              <a:buFont typeface="Wingdings" pitchFamily="2" charset="2"/>
              <a:buChar char="q"/>
            </a:pPr>
            <a:r>
              <a:rPr lang="en-US" altLang="zh-CN" sz="14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rearing of a new generation of specialists who can work under  conditions of different cultures and different approaches to living characteristic of Eurasia;</a:t>
            </a:r>
          </a:p>
          <a:p>
            <a:pPr>
              <a:buClr>
                <a:srgbClr val="FFFF00"/>
              </a:buClr>
              <a:buSzPct val="120000"/>
              <a:buFont typeface="Wingdings" pitchFamily="2" charset="2"/>
              <a:buChar char="q"/>
            </a:pPr>
            <a:r>
              <a:rPr lang="en-US" altLang="zh-CN" sz="14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increase in rating of a university through cooperation with a more powerful university;</a:t>
            </a:r>
          </a:p>
          <a:p>
            <a:pPr>
              <a:buClr>
                <a:srgbClr val="FFFF00"/>
              </a:buClr>
              <a:buSzPct val="120000"/>
              <a:buFont typeface="Wingdings" pitchFamily="2" charset="2"/>
              <a:buChar char="q"/>
            </a:pPr>
            <a:r>
              <a:rPr lang="en-US" altLang="zh-CN" sz="14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access to the material basis of partner universities;</a:t>
            </a:r>
          </a:p>
          <a:p>
            <a:pPr>
              <a:buClr>
                <a:srgbClr val="FFFF00"/>
              </a:buClr>
              <a:buSzPct val="120000"/>
              <a:buFont typeface="Wingdings" pitchFamily="2" charset="2"/>
              <a:buChar char="q"/>
            </a:pPr>
            <a:r>
              <a:rPr lang="en-US" altLang="zh-CN" sz="14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access to library funds of partner universities;</a:t>
            </a:r>
          </a:p>
          <a:p>
            <a:pPr>
              <a:buClr>
                <a:srgbClr val="FFFF00"/>
              </a:buClr>
              <a:buSzPct val="120000"/>
              <a:buFont typeface="Wingdings" pitchFamily="2" charset="2"/>
              <a:buChar char="q"/>
            </a:pPr>
            <a:r>
              <a:rPr lang="en-US" altLang="zh-CN" sz="14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publishing research papers and reports in scientific research journals of partner universities.</a:t>
            </a:r>
            <a:endParaRPr lang="en-US" altLang="zh-TW" sz="1500" dirty="0">
              <a:solidFill>
                <a:srgbClr val="FFFF99"/>
              </a:solidFill>
              <a:latin typeface="Arial" pitchFamily="34" charset="0"/>
              <a:ea typeface="PMingLiU" pitchFamily="18" charset="-120"/>
            </a:endParaRP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390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16391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sp>
        <p:nvSpPr>
          <p:cNvPr id="16392" name="Прямоугольник 3"/>
          <p:cNvSpPr>
            <a:spLocks noChangeArrowheads="1"/>
          </p:cNvSpPr>
          <p:nvPr/>
        </p:nvSpPr>
        <p:spPr bwMode="auto">
          <a:xfrm>
            <a:off x="914400" y="446089"/>
            <a:ext cx="432971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>
                <a:solidFill>
                  <a:srgbClr val="FFFF99"/>
                </a:solidFill>
                <a:latin typeface="Arial" pitchFamily="34" charset="0"/>
              </a:rPr>
              <a:t>Преимущества СУ</a:t>
            </a:r>
            <a:endParaRPr lang="en-US" sz="36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NU ADVANTAGES</a:t>
            </a:r>
            <a:endParaRPr lang="ru-RU" sz="32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</p:txBody>
      </p:sp>
      <p:pic>
        <p:nvPicPr>
          <p:cNvPr id="10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143000" y="1944898"/>
            <a:ext cx="76962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 dirty="0">
                <a:latin typeface="Arial" pitchFamily="34" charset="0"/>
              </a:rPr>
              <a:t>Единый банк данных образовательных программ функционирует на сайте МАТУ АТР</a:t>
            </a:r>
            <a:r>
              <a:rPr lang="en-US" sz="2400" b="1" dirty="0">
                <a:latin typeface="Arial" pitchFamily="34" charset="0"/>
              </a:rPr>
              <a:t>.</a:t>
            </a:r>
            <a:r>
              <a:rPr lang="ru-RU" sz="2400" b="1" dirty="0">
                <a:latin typeface="Arial" pitchFamily="34" charset="0"/>
              </a:rPr>
              <a:t> </a:t>
            </a:r>
            <a:endParaRPr lang="en-US" sz="2400" b="1" dirty="0">
              <a:latin typeface="Arial" pitchFamily="34" charset="0"/>
            </a:endParaRPr>
          </a:p>
          <a:p>
            <a:pPr algn="ctr" eaLnBrk="0" hangingPunct="0"/>
            <a:r>
              <a:rPr lang="en-US" altLang="zh-CN" sz="24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Unified </a:t>
            </a:r>
            <a:r>
              <a:rPr lang="en-US" altLang="zh-CN" sz="24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database </a:t>
            </a:r>
            <a:r>
              <a:rPr lang="en-US" altLang="zh-CN" sz="24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is located </a:t>
            </a:r>
            <a:r>
              <a:rPr lang="en-US" altLang="zh-CN" sz="24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on the IASTU APC official website.</a:t>
            </a:r>
            <a:endParaRPr lang="en-US" sz="24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 algn="ctr" eaLnBrk="0" hangingPunct="0"/>
            <a:endParaRPr lang="ru-RU" sz="2000" dirty="0">
              <a:latin typeface="Arial" pitchFamily="34" charset="0"/>
            </a:endParaRPr>
          </a:p>
          <a:p>
            <a:pPr algn="ctr" eaLnBrk="0" hangingPunct="0"/>
            <a:r>
              <a:rPr lang="en-US" sz="3600" b="1" dirty="0">
                <a:solidFill>
                  <a:srgbClr val="FFC000"/>
                </a:solidFill>
                <a:latin typeface="Arial" pitchFamily="34" charset="0"/>
              </a:rPr>
              <a:t>http</a:t>
            </a:r>
            <a:r>
              <a:rPr lang="en-US" sz="3600" b="1" dirty="0">
                <a:solidFill>
                  <a:srgbClr val="FFC000"/>
                </a:solidFill>
                <a:latin typeface="Arial" pitchFamily="34" charset="0"/>
                <a:sym typeface="Wingdings" pitchFamily="2" charset="2"/>
              </a:rPr>
              <a:t>://iastu-ap.org</a:t>
            </a:r>
          </a:p>
          <a:p>
            <a:pPr algn="ctr" eaLnBrk="0" hangingPunct="0"/>
            <a:endParaRPr lang="ru-RU" sz="2000" b="1" dirty="0">
              <a:solidFill>
                <a:srgbClr val="FFFF00"/>
              </a:solidFill>
              <a:latin typeface="Arial" pitchFamily="34" charset="0"/>
            </a:endParaRPr>
          </a:p>
          <a:p>
            <a:pPr algn="ctr" eaLnBrk="0" hangingPunct="0"/>
            <a:r>
              <a:rPr lang="ru-RU" sz="2400" b="1" dirty="0">
                <a:latin typeface="Arial" pitchFamily="34" charset="0"/>
              </a:rPr>
              <a:t>На сегодняшний день размещено 16 программ, предлагаемых для совместной реализации в рамках СУ</a:t>
            </a:r>
            <a:r>
              <a:rPr lang="en-US" sz="2400" b="1" dirty="0">
                <a:latin typeface="Arial" pitchFamily="34" charset="0"/>
              </a:rPr>
              <a:t>.</a:t>
            </a:r>
          </a:p>
          <a:p>
            <a:pPr algn="ctr" eaLnBrk="0" hangingPunct="0"/>
            <a:r>
              <a:rPr lang="en-US" altLang="zh-CN" sz="24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There are </a:t>
            </a:r>
            <a:r>
              <a:rPr lang="en-US" altLang="zh-CN" sz="24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16 </a:t>
            </a:r>
            <a:r>
              <a:rPr lang="en-US" altLang="zh-CN" sz="24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programs for joint implementation in the frames of NU.</a:t>
            </a:r>
            <a:endParaRPr lang="ru-RU" sz="24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17413" name="Прямоугольник 3"/>
          <p:cNvSpPr>
            <a:spLocks noChangeArrowheads="1"/>
          </p:cNvSpPr>
          <p:nvPr/>
        </p:nvSpPr>
        <p:spPr bwMode="auto">
          <a:xfrm>
            <a:off x="914400" y="228600"/>
            <a:ext cx="5943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solidFill>
                  <a:srgbClr val="FFFF99"/>
                </a:solidFill>
                <a:latin typeface="Arial" pitchFamily="34" charset="0"/>
              </a:rPr>
              <a:t>Банк данных образовательных</a:t>
            </a:r>
            <a:endParaRPr lang="en-US" sz="24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ru-RU" sz="2400" b="1" dirty="0" smtClean="0">
                <a:solidFill>
                  <a:srgbClr val="FFFF99"/>
                </a:solidFill>
                <a:latin typeface="Arial" pitchFamily="34" charset="0"/>
              </a:rPr>
              <a:t>программ</a:t>
            </a:r>
            <a:r>
              <a:rPr lang="en-US" sz="24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ru-RU" sz="2400" b="1" dirty="0" smtClean="0">
                <a:solidFill>
                  <a:srgbClr val="FFFF99"/>
                </a:solidFill>
                <a:latin typeface="Arial" pitchFamily="34" charset="0"/>
              </a:rPr>
              <a:t>СУ</a:t>
            </a:r>
            <a:endParaRPr lang="en-US" sz="24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NU UNIFIED DATABASE FOR EDUCATION PROGRAMS</a:t>
            </a:r>
            <a:endParaRPr lang="zh-CN" altLang="en-US" sz="20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415" name="TextBox 7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17416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pic>
        <p:nvPicPr>
          <p:cNvPr id="9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437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sp>
        <p:nvSpPr>
          <p:cNvPr id="18439" name="Прямоугольник 3"/>
          <p:cNvSpPr>
            <a:spLocks noChangeArrowheads="1"/>
          </p:cNvSpPr>
          <p:nvPr/>
        </p:nvSpPr>
        <p:spPr bwMode="auto">
          <a:xfrm>
            <a:off x="914400" y="522981"/>
            <a:ext cx="5791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FFFF99"/>
                </a:solidFill>
                <a:latin typeface="Arial" pitchFamily="34" charset="0"/>
              </a:rPr>
              <a:t>Научно-техническое</a:t>
            </a:r>
            <a:r>
              <a:rPr lang="en-US" sz="24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ru-RU" sz="2400" b="1" dirty="0" smtClean="0">
                <a:solidFill>
                  <a:srgbClr val="FFFF99"/>
                </a:solidFill>
                <a:latin typeface="Arial" pitchFamily="34" charset="0"/>
              </a:rPr>
              <a:t>сотрудничество</a:t>
            </a:r>
            <a:endParaRPr lang="en-US" sz="24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en-US" sz="2000" b="1" dirty="0" smtClean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 eaLnBrk="0" hangingPunct="0"/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SCIENTIFIC </a:t>
            </a:r>
            <a:r>
              <a:rPr lang="en-US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AND TECHNICAL COOPERATION</a:t>
            </a:r>
            <a:endParaRPr lang="ru-RU" sz="20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838200" y="1861023"/>
            <a:ext cx="8305800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b="1" dirty="0">
                <a:latin typeface="Arial" pitchFamily="34" charset="0"/>
              </a:rPr>
              <a:t>Сотрудничество в рамках Ассоциации осуществляется с:</a:t>
            </a:r>
            <a:r>
              <a:rPr lang="ru-RU" sz="1600" dirty="0">
                <a:latin typeface="Arial" pitchFamily="34" charset="0"/>
              </a:rPr>
              <a:t> 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1600" dirty="0">
                <a:latin typeface="Arial" pitchFamily="34" charset="0"/>
              </a:rPr>
              <a:t> </a:t>
            </a:r>
            <a:r>
              <a:rPr lang="ru-RU" sz="1600" dirty="0">
                <a:latin typeface="Arial" pitchFamily="34" charset="0"/>
              </a:rPr>
              <a:t>университетами</a:t>
            </a:r>
            <a:r>
              <a:rPr lang="en-US" sz="1600" dirty="0">
                <a:latin typeface="Arial" pitchFamily="34" charset="0"/>
              </a:rPr>
              <a:t>;</a:t>
            </a:r>
            <a:endParaRPr lang="ru-RU" sz="1600" dirty="0"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1600" dirty="0">
                <a:latin typeface="Arial" pitchFamily="34" charset="0"/>
              </a:rPr>
              <a:t> </a:t>
            </a:r>
            <a:r>
              <a:rPr lang="ru-RU" sz="1600" dirty="0">
                <a:latin typeface="Arial" pitchFamily="34" charset="0"/>
              </a:rPr>
              <a:t>транспортными организациями</a:t>
            </a:r>
            <a:r>
              <a:rPr lang="en-US" sz="1600" dirty="0">
                <a:latin typeface="Arial" pitchFamily="34" charset="0"/>
              </a:rPr>
              <a:t>;</a:t>
            </a:r>
            <a:endParaRPr lang="ru-RU" sz="1600" dirty="0"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1600" dirty="0">
                <a:latin typeface="Arial" pitchFamily="34" charset="0"/>
              </a:rPr>
              <a:t> </a:t>
            </a:r>
            <a:r>
              <a:rPr lang="ru-RU" sz="1600" dirty="0">
                <a:latin typeface="Arial" pitchFamily="34" charset="0"/>
              </a:rPr>
              <a:t>научно-исследовательскими институтами</a:t>
            </a:r>
            <a:r>
              <a:rPr lang="en-US" sz="1600" dirty="0">
                <a:latin typeface="Arial" pitchFamily="34" charset="0"/>
              </a:rPr>
              <a:t>.</a:t>
            </a:r>
            <a:endParaRPr lang="ru-RU" sz="1600" dirty="0">
              <a:latin typeface="Arial" pitchFamily="34" charset="0"/>
            </a:endParaRPr>
          </a:p>
          <a:p>
            <a:pPr eaLnBrk="0" hangingPunct="0"/>
            <a:endParaRPr lang="en-US" sz="100" b="1" dirty="0">
              <a:latin typeface="Arial" pitchFamily="34" charset="0"/>
            </a:endParaRPr>
          </a:p>
          <a:p>
            <a:pPr eaLnBrk="0" hangingPunct="0"/>
            <a:endParaRPr lang="en-US" sz="100" b="1" dirty="0">
              <a:latin typeface="Arial" pitchFamily="34" charset="0"/>
            </a:endParaRPr>
          </a:p>
          <a:p>
            <a:pPr eaLnBrk="0" hangingPunct="0"/>
            <a:endParaRPr lang="en-US" sz="100" b="1" dirty="0">
              <a:latin typeface="Arial" pitchFamily="34" charset="0"/>
            </a:endParaRPr>
          </a:p>
          <a:p>
            <a:pPr eaLnBrk="0" hangingPunct="0"/>
            <a:endParaRPr lang="en-US" sz="100" b="1" dirty="0">
              <a:latin typeface="Arial" pitchFamily="34" charset="0"/>
            </a:endParaRPr>
          </a:p>
          <a:p>
            <a:pPr eaLnBrk="0" hangingPunct="0"/>
            <a:r>
              <a:rPr lang="ru-RU" sz="1600" b="1" dirty="0">
                <a:latin typeface="Arial" pitchFamily="34" charset="0"/>
              </a:rPr>
              <a:t>Направления сотрудничества: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</a:rPr>
              <a:t> реализация краткосрочных программ повышения квалификации для российских и иностранных кадров</a:t>
            </a:r>
            <a:r>
              <a:rPr lang="en-US" sz="1600" dirty="0">
                <a:latin typeface="Arial" pitchFamily="34" charset="0"/>
              </a:rPr>
              <a:t>;</a:t>
            </a:r>
            <a:endParaRPr lang="ru-RU" sz="1600" dirty="0"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</a:rPr>
              <a:t> совместные научные исследования в сфере транспорта (</a:t>
            </a:r>
            <a:r>
              <a:rPr lang="ru-RU" sz="1600" dirty="0" err="1">
                <a:latin typeface="Arial" pitchFamily="34" charset="0"/>
              </a:rPr>
              <a:t>мультимодальные</a:t>
            </a:r>
            <a:r>
              <a:rPr lang="ru-RU" sz="1600" dirty="0">
                <a:latin typeface="Arial" pitchFamily="34" charset="0"/>
              </a:rPr>
              <a:t> перевозки, высокоскоростное движение, обеспечение безопасности движения, транспортные коридоры и др.)</a:t>
            </a:r>
            <a:r>
              <a:rPr lang="en-US" sz="1600" dirty="0">
                <a:latin typeface="Arial" pitchFamily="34" charset="0"/>
              </a:rPr>
              <a:t>.</a:t>
            </a:r>
            <a:endParaRPr lang="ru-RU" sz="1600" dirty="0">
              <a:latin typeface="Arial" pitchFamily="34" charset="0"/>
            </a:endParaRPr>
          </a:p>
          <a:p>
            <a:pPr eaLnBrk="0" hangingPunct="0"/>
            <a:endParaRPr lang="en-US" sz="100" dirty="0">
              <a:latin typeface="Arial" pitchFamily="34" charset="0"/>
            </a:endParaRPr>
          </a:p>
          <a:p>
            <a:pPr eaLnBrk="0" hangingPunct="0"/>
            <a:endParaRPr lang="en-US" sz="100" b="1" dirty="0">
              <a:solidFill>
                <a:srgbClr val="FFFF00"/>
              </a:solidFill>
              <a:latin typeface="Arial" pitchFamily="34" charset="0"/>
            </a:endParaRPr>
          </a:p>
          <a:p>
            <a:pPr eaLnBrk="0" hangingPunct="0"/>
            <a:endParaRPr lang="en-US" sz="100" b="1" dirty="0">
              <a:solidFill>
                <a:srgbClr val="FFFF00"/>
              </a:solidFill>
              <a:latin typeface="Arial" pitchFamily="34" charset="0"/>
            </a:endParaRPr>
          </a:p>
          <a:p>
            <a:pPr eaLnBrk="0" hangingPunct="0"/>
            <a:endParaRPr lang="en-US" sz="100" b="1" dirty="0">
              <a:solidFill>
                <a:srgbClr val="FFFF00"/>
              </a:solidFill>
              <a:latin typeface="Arial" pitchFamily="34" charset="0"/>
            </a:endParaRPr>
          </a:p>
          <a:p>
            <a:pPr eaLnBrk="0" hangingPunct="0"/>
            <a:r>
              <a:rPr lang="en-US" sz="1600" b="1" dirty="0">
                <a:solidFill>
                  <a:srgbClr val="FFFF99"/>
                </a:solidFill>
                <a:latin typeface="Arial" pitchFamily="34" charset="0"/>
              </a:rPr>
              <a:t>The </a:t>
            </a:r>
            <a:r>
              <a:rPr lang="en-US" sz="1600" b="1" dirty="0" smtClean="0">
                <a:solidFill>
                  <a:srgbClr val="FFFF99"/>
                </a:solidFill>
                <a:latin typeface="Arial" pitchFamily="34" charset="0"/>
              </a:rPr>
              <a:t>Association </a:t>
            </a:r>
            <a:r>
              <a:rPr lang="en-US" sz="1600" b="1" dirty="0">
                <a:solidFill>
                  <a:srgbClr val="FFFF99"/>
                </a:solidFill>
                <a:latin typeface="Arial" pitchFamily="34" charset="0"/>
              </a:rPr>
              <a:t>provides opportunities for cooperation with: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99"/>
                </a:solidFill>
                <a:latin typeface="Arial" pitchFamily="34" charset="0"/>
              </a:rPr>
              <a:t> Universities;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99"/>
                </a:solidFill>
                <a:latin typeface="Arial" pitchFamily="34" charset="0"/>
              </a:rPr>
              <a:t> Transport organizations;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99"/>
                </a:solidFill>
                <a:latin typeface="Arial" pitchFamily="34" charset="0"/>
              </a:rPr>
              <a:t> Research institutes.</a:t>
            </a:r>
            <a:endParaRPr lang="en-US" sz="100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en-US" sz="100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en-US" sz="100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en-US" sz="100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ru-RU" sz="100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ru-RU" sz="100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en-US" sz="1600" b="1" dirty="0">
                <a:solidFill>
                  <a:srgbClr val="FFFF99"/>
                </a:solidFill>
                <a:latin typeface="Arial" pitchFamily="34" charset="0"/>
              </a:rPr>
              <a:t>Areas of cooperation: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99"/>
                </a:solidFill>
                <a:latin typeface="Arial" pitchFamily="34" charset="0"/>
              </a:rPr>
              <a:t> Short-term professional development programs for Russian and foreign personnel;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rgbClr val="FFFF99"/>
                </a:solidFill>
                <a:latin typeface="Arial" pitchFamily="34" charset="0"/>
              </a:rPr>
              <a:t> Joint transport research (multimodal transportation, high-speed traffic, traffic safety, transport corridors etc.).</a:t>
            </a:r>
          </a:p>
          <a:p>
            <a:pPr eaLnBrk="0" hangingPunct="0"/>
            <a:endParaRPr lang="en-US" sz="1400" dirty="0">
              <a:latin typeface="Times New Roman" pitchFamily="18" charset="0"/>
            </a:endParaRPr>
          </a:p>
          <a:p>
            <a:pPr eaLnBrk="0" hangingPunct="0"/>
            <a:endParaRPr lang="ru-RU" sz="1400" dirty="0">
              <a:latin typeface="Times New Roman" pitchFamily="18" charset="0"/>
            </a:endParaRPr>
          </a:p>
        </p:txBody>
      </p:sp>
      <p:pic>
        <p:nvPicPr>
          <p:cNvPr id="9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 descr="flag_south_kore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2286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0" y="609600"/>
            <a:ext cx="3810000" cy="685800"/>
          </a:xfrm>
          <a:noFill/>
        </p:spPr>
        <p:txBody>
          <a:bodyPr/>
          <a:lstStyle/>
          <a:p>
            <a:pPr algn="ctr" eaLnBrk="1" hangingPunct="1"/>
            <a:r>
              <a:rPr lang="ru-RU" altLang="zh-CN" sz="2800" dirty="0" smtClean="0">
                <a:solidFill>
                  <a:srgbClr val="FFFF99"/>
                </a:solidFill>
                <a:effectLst/>
                <a:latin typeface="Arial" pitchFamily="34" charset="0"/>
                <a:cs typeface="Arial" pitchFamily="34" charset="0"/>
              </a:rPr>
              <a:t>Республика Корея</a:t>
            </a:r>
            <a:br>
              <a:rPr lang="ru-RU" altLang="zh-CN" sz="2800" dirty="0" smtClean="0">
                <a:solidFill>
                  <a:srgbClr val="FFFF99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altLang="zh-CN" sz="2300" dirty="0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REPUBLIC OF</a:t>
            </a:r>
            <a:r>
              <a:rPr lang="ru-RU" altLang="zh-CN" sz="2300" dirty="0" smtClean="0">
                <a:solidFill>
                  <a:srgbClr val="FFFF99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300" dirty="0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KOREA</a:t>
            </a:r>
            <a:endParaRPr lang="ru-RU" altLang="zh-CN" sz="2300" dirty="0" smtClean="0">
              <a:solidFill>
                <a:srgbClr val="FFFF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463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ДВГУПС</a:t>
            </a:r>
          </a:p>
        </p:txBody>
      </p:sp>
      <p:sp>
        <p:nvSpPr>
          <p:cNvPr id="19464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SimSun" pitchFamily="2" charset="-122"/>
              </a:rPr>
              <a:t>FESTU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90600" y="1905000"/>
            <a:ext cx="81534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Arial" pitchFamily="34" charset="0"/>
              </a:rPr>
              <a:t>Сотрудничество с организациями </a:t>
            </a:r>
            <a:r>
              <a:rPr lang="ru-RU" b="1" dirty="0" smtClean="0">
                <a:latin typeface="Arial" pitchFamily="34" charset="0"/>
              </a:rPr>
              <a:t>Республики</a:t>
            </a:r>
            <a:r>
              <a:rPr lang="en-US" b="1" dirty="0" smtClean="0">
                <a:latin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</a:rPr>
              <a:t>Корея</a:t>
            </a:r>
            <a:endParaRPr lang="en-US" b="1" dirty="0" smtClean="0">
              <a:latin typeface="Arial" pitchFamily="34" charset="0"/>
            </a:endParaRPr>
          </a:p>
          <a:p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Cooperation with </a:t>
            </a:r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Korean organizations)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:</a:t>
            </a:r>
          </a:p>
          <a:p>
            <a:endParaRPr lang="ru-RU" sz="100" dirty="0">
              <a:latin typeface="Arial" pitchFamily="34" charset="0"/>
            </a:endParaRPr>
          </a:p>
          <a:p>
            <a:endParaRPr lang="ru-RU" sz="100" dirty="0">
              <a:latin typeface="Arial" pitchFamily="34" charset="0"/>
            </a:endParaRPr>
          </a:p>
          <a:p>
            <a:endParaRPr lang="ru-RU" sz="100" dirty="0">
              <a:latin typeface="Arial" pitchFamily="34" charset="0"/>
            </a:endParaRPr>
          </a:p>
          <a:p>
            <a:endParaRPr lang="ru-RU" sz="100" dirty="0">
              <a:latin typeface="Arial" pitchFamily="34" charset="0"/>
            </a:endParaRPr>
          </a:p>
          <a:p>
            <a:endParaRPr lang="ru-RU" sz="100" dirty="0">
              <a:latin typeface="Arial" pitchFamily="34" charset="0"/>
            </a:endParaRPr>
          </a:p>
          <a:p>
            <a:endParaRPr lang="ru-RU" sz="100" dirty="0">
              <a:latin typeface="Arial" pitchFamily="34" charset="0"/>
            </a:endParaRPr>
          </a:p>
          <a:p>
            <a:endParaRPr lang="ru-RU" sz="100" dirty="0">
              <a:latin typeface="Arial" pitchFamily="34" charset="0"/>
            </a:endParaRPr>
          </a:p>
          <a:p>
            <a:endParaRPr lang="en-US" sz="100" dirty="0">
              <a:latin typeface="Arial" pitchFamily="34" charset="0"/>
            </a:endParaRPr>
          </a:p>
          <a:p>
            <a:pPr indent="180975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</a:rPr>
              <a:t> Корейский </a:t>
            </a:r>
            <a:r>
              <a:rPr lang="ru-RU" dirty="0">
                <a:latin typeface="Arial" pitchFamily="34" charset="0"/>
              </a:rPr>
              <a:t>железнодорожный научно-исследовательский </a:t>
            </a:r>
            <a:r>
              <a:rPr lang="ru-RU" dirty="0" smtClean="0">
                <a:latin typeface="Arial" pitchFamily="34" charset="0"/>
              </a:rPr>
              <a:t>институт</a:t>
            </a:r>
          </a:p>
          <a:p>
            <a:pPr indent="265113"/>
            <a:r>
              <a:rPr lang="ru-RU" b="1" dirty="0" smtClean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Korea Railway Research Institute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)</a:t>
            </a:r>
            <a:endParaRPr lang="en-US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Международный железнодорожный учебный центр </a:t>
            </a:r>
            <a:endParaRPr lang="ru-RU" dirty="0" smtClean="0">
              <a:latin typeface="Arial" pitchFamily="34" charset="0"/>
            </a:endParaRPr>
          </a:p>
          <a:p>
            <a:pPr marL="265113"/>
            <a:r>
              <a:rPr lang="ru-RU" b="1" dirty="0" smtClean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International Railway Training Center for UIC Asia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 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IRATCA</a:t>
            </a:r>
            <a:r>
              <a:rPr lang="ru-RU" b="1" dirty="0" smtClean="0">
                <a:solidFill>
                  <a:srgbClr val="FFFF99"/>
                </a:solidFill>
                <a:latin typeface="Arial" pitchFamily="34" charset="0"/>
              </a:rPr>
              <a:t>)</a:t>
            </a:r>
            <a:endParaRPr lang="en-US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Корейский институт транспорта 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Korean Transport Institute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)</a:t>
            </a:r>
            <a:endParaRPr lang="en-US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Управление железных дорог Кореи 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Rail Network Authority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)</a:t>
            </a:r>
            <a:endParaRPr lang="en-US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Инженерный центр исследования окружающей среды </a:t>
            </a:r>
          </a:p>
          <a:p>
            <a:pPr indent="265113"/>
            <a:r>
              <a:rPr lang="ru-RU" b="1" dirty="0">
                <a:solidFill>
                  <a:srgbClr val="FFFF00"/>
                </a:solidFill>
                <a:latin typeface="Arial" pitchFamily="34" charset="0"/>
              </a:rPr>
              <a:t>(</a:t>
            </a:r>
            <a:r>
              <a:rPr lang="en-US" b="1" dirty="0" err="1">
                <a:solidFill>
                  <a:srgbClr val="FFFF99"/>
                </a:solidFill>
                <a:latin typeface="Arial" pitchFamily="34" charset="0"/>
              </a:rPr>
              <a:t>Incheon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 Green Environmental Center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)</a:t>
            </a:r>
            <a:endParaRPr lang="en-US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Корейские железные дороги 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KORAIL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)</a:t>
            </a:r>
            <a:endParaRPr lang="en-US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Совет по аккредитации высшего образования </a:t>
            </a:r>
          </a:p>
          <a:p>
            <a:pPr indent="265113"/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Korean Council for University Education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)</a:t>
            </a:r>
            <a:endParaRPr lang="en-US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Министерство земель, транспорта и морских сообщений Кореи </a:t>
            </a:r>
          </a:p>
          <a:p>
            <a:pPr indent="265113"/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Ministry of Land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, 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Transport and Maritime Affairs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)</a:t>
            </a:r>
            <a:endParaRPr lang="en-US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Корейская Ассоциация железнодорожных организаций 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KORASS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)</a:t>
            </a:r>
          </a:p>
        </p:txBody>
      </p:sp>
      <p:pic>
        <p:nvPicPr>
          <p:cNvPr id="10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590800" y="6096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Япония</a:t>
            </a:r>
            <a:r>
              <a:rPr kumimoji="0" lang="ru-RU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altLang="zh-CN" sz="3200" b="1" kern="0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Japan </a:t>
            </a:r>
            <a:endParaRPr kumimoji="0" lang="ru-RU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ДВГУПС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SimSun" pitchFamily="2" charset="-122"/>
              </a:rPr>
              <a:t>FESTU</a:t>
            </a:r>
            <a:endParaRPr lang="ru-RU" sz="3200" b="1" dirty="0"/>
          </a:p>
        </p:txBody>
      </p:sp>
      <p:pic>
        <p:nvPicPr>
          <p:cNvPr id="9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66800" y="1876486"/>
            <a:ext cx="7848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Arial" pitchFamily="34" charset="0"/>
              </a:rPr>
              <a:t>Сотрудничество с организациями Японии </a:t>
            </a:r>
            <a:endParaRPr lang="en-US" b="1" dirty="0" smtClean="0">
              <a:latin typeface="Arial" pitchFamily="34" charset="0"/>
            </a:endParaRPr>
          </a:p>
          <a:p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(Cooperation with organizations of Japan)</a:t>
            </a:r>
            <a:r>
              <a:rPr lang="ru-RU" b="1" dirty="0" smtClean="0">
                <a:solidFill>
                  <a:srgbClr val="FFFF99"/>
                </a:solidFill>
                <a:latin typeface="Arial" pitchFamily="34" charset="0"/>
              </a:rPr>
              <a:t>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Министерство земель, транспорта и инфраструктуры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511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Ministry of Land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,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Transport and Infrastructure of Japan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en-US" b="1" dirty="0" smtClean="0">
                <a:latin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авод по производству подвижного состава в г.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Ниигата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26511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Niitsu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 Rolling Stock Manufacturing Factory East Japan Railway Company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)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b="1" i="1" dirty="0" smtClean="0"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Компания «Восточные железные дороги» </a:t>
            </a:r>
          </a:p>
          <a:p>
            <a:pPr marR="0" lvl="0" indent="265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JR East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)</a:t>
            </a:r>
          </a:p>
          <a:p>
            <a:pPr marL="265113" marR="0" lvl="0" indent="-265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Японский железнодорожный сервисный технический центр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JARTS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)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</a:endParaRPr>
          </a:p>
          <a:p>
            <a:pPr marL="265113" marR="0" lvl="0" indent="-265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Научно- исследовательский железнодорожный институт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Railway Technical Research Institute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)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Японская перевозочная компания </a:t>
            </a:r>
          </a:p>
          <a:p>
            <a:pPr marL="26511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Japan Freight Railway Co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.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Ltd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</a:rPr>
              <a:t>.)</a:t>
            </a:r>
          </a:p>
        </p:txBody>
      </p:sp>
      <p:pic>
        <p:nvPicPr>
          <p:cNvPr id="12" name="Picture 7" descr="flag_japan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2" y="228601"/>
            <a:ext cx="1450975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lag_chin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228600"/>
            <a:ext cx="14747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0" y="533400"/>
            <a:ext cx="3810000" cy="914400"/>
          </a:xfrm>
          <a:noFill/>
        </p:spPr>
        <p:txBody>
          <a:bodyPr/>
          <a:lstStyle/>
          <a:p>
            <a:pPr algn="ctr" eaLnBrk="1" hangingPunct="1"/>
            <a:r>
              <a:rPr lang="ru-RU" altLang="zh-CN" sz="4000" dirty="0" smtClean="0">
                <a:solidFill>
                  <a:srgbClr val="FFFF99"/>
                </a:solidFill>
                <a:effectLst/>
                <a:latin typeface="Arial" pitchFamily="34" charset="0"/>
                <a:cs typeface="Arial" pitchFamily="34" charset="0"/>
              </a:rPr>
              <a:t>Китай </a:t>
            </a:r>
            <a:br>
              <a:rPr lang="ru-RU" altLang="zh-CN" sz="4000" dirty="0" smtClean="0">
                <a:solidFill>
                  <a:srgbClr val="FFFF99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altLang="zh-CN" sz="2800" dirty="0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CHINA</a:t>
            </a:r>
            <a:endParaRPr lang="ru-RU" altLang="zh-CN" sz="2800" dirty="0" smtClean="0">
              <a:solidFill>
                <a:srgbClr val="FFFF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990600" y="1905000"/>
            <a:ext cx="7772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latin typeface="Arial" pitchFamily="34" charset="0"/>
              </a:rPr>
              <a:t>Сотрудничество с организациями Китая </a:t>
            </a:r>
            <a:endParaRPr lang="en-US" b="1" dirty="0" smtClean="0">
              <a:latin typeface="Arial" pitchFamily="34" charset="0"/>
            </a:endParaRPr>
          </a:p>
          <a:p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(Cooperation with organizations</a:t>
            </a:r>
            <a:r>
              <a:rPr lang="ru-RU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of China)</a:t>
            </a:r>
            <a:r>
              <a:rPr lang="ru-RU" b="1" dirty="0" smtClean="0">
                <a:solidFill>
                  <a:srgbClr val="FFFF99"/>
                </a:solidFill>
                <a:latin typeface="Arial" pitchFamily="34" charset="0"/>
              </a:rPr>
              <a:t>:</a:t>
            </a:r>
          </a:p>
          <a:p>
            <a:endParaRPr lang="en-US" b="1" dirty="0" smtClean="0">
              <a:latin typeface="Arial" pitchFamily="34" charset="0"/>
            </a:endParaRPr>
          </a:p>
          <a:p>
            <a:pPr marL="265113" indent="-265113">
              <a:buFont typeface="Wingdings" pitchFamily="2" charset="2"/>
              <a:buChar char="q"/>
            </a:pPr>
            <a:r>
              <a:rPr lang="ru-RU" b="1" dirty="0" smtClean="0">
                <a:latin typeface="Arial" pitchFamily="34" charset="0"/>
              </a:rPr>
              <a:t>Завод-депо </a:t>
            </a:r>
            <a:r>
              <a:rPr lang="ru-RU" b="1" dirty="0">
                <a:latin typeface="Arial" pitchFamily="34" charset="0"/>
              </a:rPr>
              <a:t>по производству высокоскоростных поездов «</a:t>
            </a:r>
            <a:r>
              <a:rPr lang="en-US" b="1" dirty="0">
                <a:latin typeface="Arial" pitchFamily="34" charset="0"/>
              </a:rPr>
              <a:t>CRH</a:t>
            </a:r>
            <a:r>
              <a:rPr lang="ru-RU" b="1" dirty="0">
                <a:latin typeface="Arial" pitchFamily="34" charset="0"/>
              </a:rPr>
              <a:t>» в </a:t>
            </a:r>
            <a:r>
              <a:rPr lang="ru-RU" b="1" dirty="0" smtClean="0">
                <a:latin typeface="Arial" pitchFamily="34" charset="0"/>
              </a:rPr>
              <a:t>г. </a:t>
            </a:r>
            <a:r>
              <a:rPr lang="ru-RU" b="1" dirty="0" err="1" smtClean="0">
                <a:latin typeface="Arial" pitchFamily="34" charset="0"/>
              </a:rPr>
              <a:t>Чанчунь</a:t>
            </a:r>
            <a:endParaRPr lang="ru-RU" b="1" dirty="0" smtClean="0">
              <a:latin typeface="Arial" pitchFamily="34" charset="0"/>
            </a:endParaRPr>
          </a:p>
          <a:p>
            <a:pPr indent="265113"/>
            <a:r>
              <a:rPr lang="ru-RU" b="1" dirty="0" smtClean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Changchun Railway Vehicles Co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. 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Ltd</a:t>
            </a:r>
            <a:r>
              <a:rPr lang="ru-RU" b="1" dirty="0" smtClean="0">
                <a:solidFill>
                  <a:srgbClr val="FFFF99"/>
                </a:solidFill>
                <a:latin typeface="Arial" pitchFamily="34" charset="0"/>
              </a:rPr>
              <a:t>.)</a:t>
            </a:r>
            <a:endParaRPr lang="ru-RU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>
                <a:latin typeface="Arial" pitchFamily="34" charset="0"/>
              </a:rPr>
              <a:t> Группа компаний северо-восточных азиатских железных дорог </a:t>
            </a:r>
            <a:endParaRPr lang="ru-RU" b="1" dirty="0" smtClean="0">
              <a:latin typeface="Arial" pitchFamily="34" charset="0"/>
            </a:endParaRPr>
          </a:p>
          <a:p>
            <a:pPr marL="265113"/>
            <a:r>
              <a:rPr lang="ru-RU" b="1" dirty="0" smtClean="0">
                <a:latin typeface="Arial" pitchFamily="34" charset="0"/>
              </a:rPr>
              <a:t>г</a:t>
            </a:r>
            <a:r>
              <a:rPr lang="ru-RU" b="1" dirty="0">
                <a:latin typeface="Arial" pitchFamily="34" charset="0"/>
              </a:rPr>
              <a:t>. </a:t>
            </a:r>
            <a:r>
              <a:rPr lang="ru-RU" b="1" dirty="0" err="1">
                <a:latin typeface="Arial" pitchFamily="34" charset="0"/>
              </a:rPr>
              <a:t>Чанчунь</a:t>
            </a:r>
            <a:r>
              <a:rPr lang="ru-RU" b="1" dirty="0">
                <a:latin typeface="Arial" pitchFamily="34" charset="0"/>
              </a:rPr>
              <a:t>, провинции </a:t>
            </a:r>
            <a:r>
              <a:rPr lang="ru-RU" b="1" dirty="0" err="1" smtClean="0">
                <a:latin typeface="Arial" pitchFamily="34" charset="0"/>
              </a:rPr>
              <a:t>Цзилинь</a:t>
            </a:r>
            <a:endParaRPr lang="en-US" b="1" dirty="0" smtClean="0">
              <a:latin typeface="Arial" pitchFamily="34" charset="0"/>
            </a:endParaRPr>
          </a:p>
          <a:p>
            <a:pPr indent="265113"/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(North-East Asia Railways Group, Changchun)</a:t>
            </a:r>
            <a:endParaRPr lang="ru-RU" b="1" dirty="0">
              <a:solidFill>
                <a:srgbClr val="FFFF99"/>
              </a:solidFill>
              <a:latin typeface="Arial" pitchFamily="34" charset="0"/>
            </a:endParaRPr>
          </a:p>
          <a:p>
            <a:pPr marL="265113" indent="-265113">
              <a:buFont typeface="Wingdings" pitchFamily="2" charset="2"/>
              <a:buChar char="q"/>
            </a:pPr>
            <a:r>
              <a:rPr lang="ru-RU" b="1" dirty="0" smtClean="0">
                <a:latin typeface="Arial" pitchFamily="34" charset="0"/>
              </a:rPr>
              <a:t>Ассоциация </a:t>
            </a:r>
            <a:r>
              <a:rPr lang="ru-RU" b="1" dirty="0">
                <a:latin typeface="Arial" pitchFamily="34" charset="0"/>
              </a:rPr>
              <a:t>железных дорог при Министерстве железных дорог КНР, г. </a:t>
            </a:r>
            <a:r>
              <a:rPr lang="ru-RU" b="1" dirty="0" smtClean="0">
                <a:latin typeface="Arial" pitchFamily="34" charset="0"/>
              </a:rPr>
              <a:t>Пекин</a:t>
            </a:r>
            <a:endParaRPr lang="en-US" b="1" dirty="0" smtClean="0">
              <a:latin typeface="Arial" pitchFamily="34" charset="0"/>
            </a:endParaRPr>
          </a:p>
          <a:p>
            <a:pPr indent="265113"/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(Railway Association at China Ministry of Railways, Beijing)</a:t>
            </a:r>
            <a:endParaRPr lang="ru-RU" b="1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</a:rPr>
              <a:t>Депо </a:t>
            </a:r>
            <a:r>
              <a:rPr lang="ru-RU" b="1" dirty="0">
                <a:latin typeface="Arial" pitchFamily="34" charset="0"/>
              </a:rPr>
              <a:t>высокоскоростных поездов в г. </a:t>
            </a:r>
            <a:r>
              <a:rPr lang="ru-RU" b="1" dirty="0" smtClean="0">
                <a:latin typeface="Arial" pitchFamily="34" charset="0"/>
              </a:rPr>
              <a:t>Далянь</a:t>
            </a:r>
            <a:endParaRPr lang="en-US" b="1" dirty="0" smtClean="0">
              <a:latin typeface="Arial" pitchFamily="34" charset="0"/>
            </a:endParaRPr>
          </a:p>
          <a:p>
            <a:pPr indent="265113"/>
            <a:r>
              <a:rPr lang="ru-RU" b="1" dirty="0" smtClean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Dalian High-Speed Train Depot)</a:t>
            </a:r>
            <a:endParaRPr lang="ru-RU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8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ДВГУПС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SimSun" pitchFamily="2" charset="-122"/>
              </a:rPr>
              <a:t>FESTU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  <p:pic>
        <p:nvPicPr>
          <p:cNvPr id="5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ДВГУПС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SimSun" pitchFamily="2" charset="-122"/>
              </a:rPr>
              <a:t>FESTU</a:t>
            </a:r>
            <a:endParaRPr lang="ru-RU" sz="3200" b="1" dirty="0"/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914400" y="381000"/>
            <a:ext cx="6858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FFFF99"/>
                </a:solidFill>
                <a:latin typeface="Arial" pitchFamily="34" charset="0"/>
              </a:rPr>
              <a:t>Транспортные вузы России в МАТУ АТР</a:t>
            </a:r>
            <a:endParaRPr lang="en-US" sz="2000" b="1" dirty="0" smtClean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 eaLnBrk="0" hangingPunct="0"/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RUSSIAN TRANSPORT UNIVERSITIES </a:t>
            </a:r>
          </a:p>
          <a:p>
            <a:pPr eaLnBrk="0" hangingPunct="0"/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IN IASTU APC</a:t>
            </a:r>
            <a:endParaRPr lang="ru-RU" sz="20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1828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1400" b="1" dirty="0" smtClean="0">
                <a:solidFill>
                  <a:srgbClr val="FFCC99"/>
                </a:solidFill>
                <a:latin typeface="Arial" pitchFamily="34" charset="0"/>
              </a:rPr>
              <a:t>ДАЛЬНЕВОСТОЧНЫЙ ГОСУДАРСТВЕННЫЙ УНИВЕРСИТЕТ ПУТЕЙ СООБЩЕНИЯ</a:t>
            </a:r>
            <a:endParaRPr lang="en-US" sz="1400" b="1" dirty="0" smtClean="0">
              <a:solidFill>
                <a:srgbClr val="FFCC99"/>
              </a:solidFill>
              <a:latin typeface="Arial" pitchFamily="34" charset="0"/>
            </a:endParaRP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Far Eastern State Transport University</a:t>
            </a: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</a:pPr>
            <a:r>
              <a:rPr lang="ru-RU" sz="1400" b="1" dirty="0" smtClean="0">
                <a:latin typeface="Arial" pitchFamily="34" charset="0"/>
              </a:rPr>
              <a:t> Совместное </a:t>
            </a:r>
            <a:r>
              <a:rPr lang="ru-RU" sz="1400" b="1" dirty="0">
                <a:latin typeface="Arial" pitchFamily="34" charset="0"/>
              </a:rPr>
              <a:t>исследование с Корейским национальным </a:t>
            </a:r>
            <a:r>
              <a:rPr lang="ru-RU" sz="1400" b="1" dirty="0" smtClean="0">
                <a:latin typeface="Arial" pitchFamily="34" charset="0"/>
              </a:rPr>
              <a:t>университета транспорта </a:t>
            </a:r>
            <a:r>
              <a:rPr lang="ru-RU" sz="1400" b="1" dirty="0">
                <a:latin typeface="Arial" pitchFamily="34" charset="0"/>
              </a:rPr>
              <a:t>(Республика </a:t>
            </a:r>
            <a:r>
              <a:rPr lang="ru-RU" sz="1400" b="1" dirty="0" smtClean="0">
                <a:latin typeface="Arial" pitchFamily="34" charset="0"/>
              </a:rPr>
              <a:t>Корея) по </a:t>
            </a:r>
            <a:r>
              <a:rPr lang="ru-RU" sz="1400" b="1" dirty="0">
                <a:latin typeface="Arial" pitchFamily="34" charset="0"/>
              </a:rPr>
              <a:t>объединению </a:t>
            </a:r>
            <a:r>
              <a:rPr lang="ru-RU" sz="1400" b="1" dirty="0" err="1">
                <a:latin typeface="Arial" pitchFamily="34" charset="0"/>
              </a:rPr>
              <a:t>Транскорейской</a:t>
            </a:r>
            <a:r>
              <a:rPr lang="ru-RU" sz="1400" b="1" dirty="0">
                <a:latin typeface="Arial" pitchFamily="34" charset="0"/>
              </a:rPr>
              <a:t> и Транссибирской </a:t>
            </a:r>
            <a:r>
              <a:rPr lang="ru-RU" sz="1400" b="1" dirty="0" smtClean="0">
                <a:latin typeface="Arial" pitchFamily="34" charset="0"/>
              </a:rPr>
              <a:t>магистралей</a:t>
            </a:r>
            <a:endParaRPr lang="en-US" sz="1400" b="1" dirty="0" smtClean="0">
              <a:latin typeface="Arial" pitchFamily="34" charset="0"/>
            </a:endParaRP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Joint research on connecting Trans-Siberian and Trans-Korean Mainlines with Korea National University of Transportation  (KNUT)</a:t>
            </a:r>
            <a:endParaRPr lang="ru-RU" sz="14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sym typeface="Wingdings" pitchFamily="2" charset="2"/>
              </a:rPr>
              <a:t> </a:t>
            </a:r>
            <a:r>
              <a:rPr lang="ru-RU" sz="1400" b="1" dirty="0" smtClean="0">
                <a:latin typeface="Arial" pitchFamily="34" charset="0"/>
                <a:sym typeface="Wingdings" pitchFamily="2" charset="2"/>
              </a:rPr>
              <a:t>Г</a:t>
            </a:r>
            <a:r>
              <a:rPr lang="ru-RU" sz="1400" b="1" dirty="0" smtClean="0">
                <a:latin typeface="Arial" pitchFamily="34" charset="0"/>
              </a:rPr>
              <a:t>одовая </a:t>
            </a:r>
            <a:r>
              <a:rPr lang="ru-RU" sz="1400" b="1" dirty="0">
                <a:latin typeface="Arial" pitchFamily="34" charset="0"/>
              </a:rPr>
              <a:t>стажировка в ДВГУПС профессора </a:t>
            </a:r>
            <a:r>
              <a:rPr lang="ru-RU" sz="1400" b="1" dirty="0" err="1">
                <a:latin typeface="Arial" pitchFamily="34" charset="0"/>
              </a:rPr>
              <a:t>Чжин</a:t>
            </a:r>
            <a:r>
              <a:rPr lang="ru-RU" sz="1400" b="1" dirty="0">
                <a:latin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</a:rPr>
              <a:t>Чжанвон</a:t>
            </a:r>
            <a:r>
              <a:rPr lang="ru-RU" sz="1400" b="1" dirty="0">
                <a:latin typeface="Arial" pitchFamily="34" charset="0"/>
              </a:rPr>
              <a:t> из Корейского национального университета транспорта (Республика Корея</a:t>
            </a:r>
            <a:r>
              <a:rPr lang="ru-RU" sz="1400" b="1" dirty="0" smtClean="0">
                <a:latin typeface="Arial" pitchFamily="34" charset="0"/>
              </a:rPr>
              <a:t>)</a:t>
            </a:r>
            <a:endParaRPr lang="en-US" sz="1400" b="1" dirty="0" smtClean="0">
              <a:latin typeface="Arial" pitchFamily="34" charset="0"/>
            </a:endParaRP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Professor Jin </a:t>
            </a:r>
            <a:r>
              <a:rPr lang="en-US" sz="1400" b="1" dirty="0" err="1" smtClean="0">
                <a:solidFill>
                  <a:srgbClr val="FFFF99"/>
                </a:solidFill>
                <a:latin typeface="Arial" pitchFamily="34" charset="0"/>
              </a:rPr>
              <a:t>Jangwon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 from KNUT spent his sabbatical year in FESTU working on research</a:t>
            </a:r>
            <a:endParaRPr lang="ru-RU" sz="14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1400" b="1" dirty="0" smtClean="0">
                <a:solidFill>
                  <a:srgbClr val="FFCC99"/>
                </a:solidFill>
                <a:latin typeface="Arial" pitchFamily="34" charset="0"/>
              </a:rPr>
              <a:t>ОМСКИЙ ГОСУДАРСТВЕННЫЙ УНИВЕРСИТЕТ ПУТЕЙ СООБЩЕНИЯ</a:t>
            </a: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Omsk State Transport University</a:t>
            </a: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</a:pPr>
            <a:r>
              <a:rPr lang="ru-RU" sz="1400" b="1" dirty="0" smtClean="0">
                <a:latin typeface="Arial" pitchFamily="34" charset="0"/>
              </a:rPr>
              <a:t> Разработки для линий высокого напряжения ВСЖД</a:t>
            </a: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Design of new equipment for HSR </a:t>
            </a:r>
            <a:r>
              <a:rPr lang="en-US" sz="1400" b="1" dirty="0" err="1" smtClean="0">
                <a:solidFill>
                  <a:srgbClr val="FFFF99"/>
                </a:solidFill>
                <a:latin typeface="Arial" pitchFamily="34" charset="0"/>
              </a:rPr>
              <a:t>powerlines</a:t>
            </a:r>
            <a:endParaRPr lang="ru-RU" sz="14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1400" b="1" dirty="0" smtClean="0">
                <a:solidFill>
                  <a:srgbClr val="FFCC99"/>
                </a:solidFill>
                <a:latin typeface="Arial" pitchFamily="34" charset="0"/>
              </a:rPr>
              <a:t>СИБИРСКИЙ ГОСУДАРСТВЕННЫЙ УНИВЕРСИТЕТ ПУТЕЙ СООБЩЕНИЯ</a:t>
            </a:r>
            <a:endParaRPr lang="en-US" sz="1400" b="1" dirty="0" smtClean="0">
              <a:solidFill>
                <a:srgbClr val="FFCC99"/>
              </a:solidFill>
              <a:latin typeface="Arial" pitchFamily="34" charset="0"/>
            </a:endParaRP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1400" b="1" dirty="0" smtClean="0">
                <a:latin typeface="Arial" pitchFamily="34" charset="0"/>
              </a:rPr>
              <a:t>Siberian State Transport University</a:t>
            </a: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1400" b="1" dirty="0" smtClean="0">
                <a:latin typeface="Arial" pitchFamily="34" charset="0"/>
              </a:rPr>
              <a:t>Сотрудничество с корейским научно-исследовательским институтом железных дорог по теме «Экономические и технологические аспекты создания железнодорожной сети между Кореей и Россией для развития двухстороннего сотрудничества»</a:t>
            </a:r>
          </a:p>
          <a:p>
            <a:pPr marL="361950"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</a:pPr>
            <a:r>
              <a:rPr lang="ru-RU" sz="1400" b="1" dirty="0" smtClean="0"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Cooperation with Korea Railroad Research Institute. Topic: economical and technological aspects of making Russia-Korea railway network for bilateral cooperation</a:t>
            </a:r>
            <a:endParaRPr lang="ru-RU" sz="1400" b="1" dirty="0">
              <a:solidFill>
                <a:srgbClr val="FFFF99"/>
              </a:solidFill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ru-RU" sz="1400" b="1" dirty="0"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ru-RU" sz="1400" b="1" dirty="0"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</a:pPr>
            <a:endParaRPr lang="ru-RU" altLang="zh-CN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SimSun" pitchFamily="2" charset="-122"/>
              </a:rPr>
              <a:t>FESTU</a:t>
            </a:r>
            <a:endParaRPr lang="ru-RU" sz="3200" b="1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ДВГУПС</a:t>
            </a:r>
          </a:p>
        </p:txBody>
      </p:sp>
      <p:pic>
        <p:nvPicPr>
          <p:cNvPr id="7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914400" y="540605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FFFF99"/>
                </a:solidFill>
                <a:latin typeface="Arial" pitchFamily="34" charset="0"/>
              </a:rPr>
              <a:t>Программы повышения квалификации</a:t>
            </a:r>
          </a:p>
          <a:p>
            <a:pPr eaLnBrk="0" hangingPunct="0"/>
            <a:r>
              <a:rPr lang="en-US" sz="24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PROFESSIONAL DEVELOPMENT</a:t>
            </a:r>
            <a:endParaRPr lang="ru-RU" sz="20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90600" y="19812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altLang="zh-CN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Семинар для сотрудников ОАО</a:t>
            </a:r>
            <a:r>
              <a:rPr lang="en-US" altLang="zh-CN" b="1" kern="0" dirty="0" smtClean="0">
                <a:latin typeface="Arial" pitchFamily="34" charset="0"/>
              </a:rPr>
              <a:t> </a:t>
            </a:r>
            <a:r>
              <a:rPr kumimoji="0" lang="ru-RU" altLang="zh-CN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РЖД</a:t>
            </a:r>
            <a:r>
              <a:rPr lang="en-US" altLang="zh-CN" b="1" kern="0" dirty="0" smtClean="0">
                <a:latin typeface="Arial" pitchFamily="34" charset="0"/>
              </a:rPr>
              <a:t> </a:t>
            </a:r>
            <a:r>
              <a:rPr kumimoji="0" lang="ru-RU" altLang="zh-CN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</a:rPr>
              <a:t>«Организация высокоскоростного движения в Японии»</a:t>
            </a:r>
            <a:endParaRPr kumimoji="0" lang="en-US" altLang="zh-CN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</a:endParaRPr>
          </a:p>
          <a:p>
            <a:pPr marR="0" lvl="0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altLang="zh-CN" b="1" kern="0" dirty="0" smtClean="0">
                <a:solidFill>
                  <a:srgbClr val="FFFF99"/>
                </a:solidFill>
                <a:latin typeface="Arial" pitchFamily="34" charset="0"/>
              </a:rPr>
              <a:t>Seminar “High-Speed Traffic Organization in Japan” for “Russian Railways”, OJSC staff</a:t>
            </a:r>
            <a:endParaRPr kumimoji="0" lang="ru-RU" altLang="zh-CN" b="1" i="0" u="none" strike="noStrike" kern="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990600" y="3617657"/>
            <a:ext cx="6172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</a:rPr>
              <a:t>Семинар </a:t>
            </a:r>
            <a:r>
              <a:rPr lang="ru-RU" b="1" dirty="0">
                <a:latin typeface="Arial" pitchFamily="34" charset="0"/>
              </a:rPr>
              <a:t>проректоров по учебной работе вузов </a:t>
            </a:r>
            <a:r>
              <a:rPr lang="ru-RU" b="1" dirty="0" err="1">
                <a:latin typeface="Arial" pitchFamily="34" charset="0"/>
              </a:rPr>
              <a:t>Росжелдора</a:t>
            </a:r>
            <a:r>
              <a:rPr lang="ru-RU" b="1" dirty="0">
                <a:latin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</a:rPr>
              <a:t>на </a:t>
            </a:r>
            <a:r>
              <a:rPr lang="ru-RU" b="1" dirty="0">
                <a:latin typeface="Arial" pitchFamily="34" charset="0"/>
              </a:rPr>
              <a:t>базе Пекинского транспортного университета на тему: «Менеджмент образовательного процесса в вузах КНР. Подготовка специалистов для транспортной системы</a:t>
            </a:r>
            <a:r>
              <a:rPr lang="ru-RU" b="1" dirty="0" smtClean="0">
                <a:latin typeface="Arial" pitchFamily="34" charset="0"/>
              </a:rPr>
              <a:t>»</a:t>
            </a:r>
            <a:endParaRPr lang="en-US" b="1" dirty="0" smtClean="0">
              <a:latin typeface="Arial" pitchFamily="34" charset="0"/>
            </a:endParaRPr>
          </a:p>
          <a:p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Seminar “Education Management in Chinese Universities. Training Personnel for Transport System” in Beijing Jiaotong University for vice-rectors of  universities subordinate to Russian Federal Railway Agency  </a:t>
            </a:r>
            <a:endParaRPr lang="ru-RU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11" name="Picture 3" descr="E:\Фото\2014\2014.04.30 - Семинар в Пекине (24-27 апреля)\img86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1800" y="3657601"/>
            <a:ext cx="2231628" cy="1577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4" descr="СЕМИНАР НА РЖД В ТОКИО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58002" y="1981200"/>
            <a:ext cx="2169297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990600" y="381001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zh-TW" sz="2400" b="1" dirty="0">
                <a:solidFill>
                  <a:srgbClr val="FFFF99"/>
                </a:solidFill>
                <a:latin typeface="Arial" pitchFamily="34" charset="0"/>
              </a:rPr>
              <a:t>Международная </a:t>
            </a:r>
            <a:endParaRPr lang="en-US" altLang="zh-TW" sz="2400" b="1" dirty="0" smtClean="0">
              <a:solidFill>
                <a:srgbClr val="FFFF99"/>
              </a:solidFill>
              <a:latin typeface="Arial" pitchFamily="34" charset="0"/>
              <a:ea typeface="PMingLiU" pitchFamily="18" charset="-120"/>
            </a:endParaRPr>
          </a:p>
          <a:p>
            <a:r>
              <a:rPr lang="ru-RU" altLang="zh-TW" sz="2400" b="1" dirty="0" smtClean="0">
                <a:solidFill>
                  <a:srgbClr val="FFFF99"/>
                </a:solidFill>
                <a:latin typeface="Arial" pitchFamily="34" charset="0"/>
              </a:rPr>
              <a:t>образовательная </a:t>
            </a:r>
            <a:r>
              <a:rPr lang="ru-RU" altLang="zh-TW" sz="2400" b="1" dirty="0">
                <a:solidFill>
                  <a:srgbClr val="FFFF99"/>
                </a:solidFill>
                <a:latin typeface="Arial" pitchFamily="34" charset="0"/>
              </a:rPr>
              <a:t>деятельность</a:t>
            </a:r>
            <a:endParaRPr lang="en-US" altLang="zh-TW" sz="2400" b="1" dirty="0">
              <a:solidFill>
                <a:srgbClr val="FFFF99"/>
              </a:solidFill>
              <a:latin typeface="Arial" pitchFamily="34" charset="0"/>
              <a:ea typeface="PMingLiU" pitchFamily="18" charset="-120"/>
            </a:endParaRPr>
          </a:p>
          <a:p>
            <a:r>
              <a:rPr lang="en-US" altLang="zh-TW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SimSun" pitchFamily="2" charset="-122"/>
              </a:rPr>
              <a:t>INTERNATIONAL  EDUCATION</a:t>
            </a:r>
            <a:endParaRPr lang="ru-RU" altLang="zh-TW" sz="24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28677" name="Прямоугольник 6"/>
          <p:cNvSpPr>
            <a:spLocks noChangeArrowheads="1"/>
          </p:cNvSpPr>
          <p:nvPr/>
        </p:nvSpPr>
        <p:spPr bwMode="auto">
          <a:xfrm>
            <a:off x="990600" y="1865314"/>
            <a:ext cx="4724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</a:rPr>
              <a:t>МЕЖДУНАРОДНЫЕ ЛЕТНИЕ ШКОЛЫ </a:t>
            </a:r>
            <a:r>
              <a:rPr lang="ru-RU" dirty="0">
                <a:latin typeface="Arial" pitchFamily="34" charset="0"/>
              </a:rPr>
              <a:t>для иностранных слушателей действуют в ДВГУПС, </a:t>
            </a:r>
            <a:r>
              <a:rPr lang="ru-RU" dirty="0" err="1">
                <a:latin typeface="Arial" pitchFamily="34" charset="0"/>
              </a:rPr>
              <a:t>ИрГУПС</a:t>
            </a:r>
            <a:r>
              <a:rPr lang="ru-RU" dirty="0">
                <a:latin typeface="Arial" pitchFamily="34" charset="0"/>
              </a:rPr>
              <a:t> и </a:t>
            </a:r>
            <a:r>
              <a:rPr lang="ru-RU" dirty="0" err="1" smtClean="0">
                <a:latin typeface="Arial" pitchFamily="34" charset="0"/>
              </a:rPr>
              <a:t>СибГУПС</a:t>
            </a:r>
            <a:r>
              <a:rPr lang="ru-RU" dirty="0">
                <a:latin typeface="Arial" pitchFamily="34" charset="0"/>
              </a:rPr>
              <a:t>. </a:t>
            </a:r>
            <a:endParaRPr lang="en-US" dirty="0">
              <a:latin typeface="Arial" pitchFamily="34" charset="0"/>
            </a:endParaRPr>
          </a:p>
          <a:p>
            <a:pPr indent="361950"/>
            <a:r>
              <a:rPr lang="ru-RU" dirty="0">
                <a:latin typeface="Arial" pitchFamily="34" charset="0"/>
              </a:rPr>
              <a:t>Для студентов проводятся различные профессиональные летние </a:t>
            </a:r>
            <a:r>
              <a:rPr lang="ru-RU" dirty="0" smtClean="0">
                <a:latin typeface="Arial" pitchFamily="34" charset="0"/>
              </a:rPr>
              <a:t>школы: </a:t>
            </a:r>
            <a:r>
              <a:rPr lang="ru-RU" dirty="0">
                <a:latin typeface="Arial" pitchFamily="34" charset="0"/>
              </a:rPr>
              <a:t>строительство, транспортная логистика, инженерная механика, русский язык и культура. </a:t>
            </a:r>
            <a:endParaRPr lang="en-US" dirty="0">
              <a:latin typeface="Arial" pitchFamily="34" charset="0"/>
            </a:endParaRPr>
          </a:p>
          <a:p>
            <a:pPr indent="361950"/>
            <a:r>
              <a:rPr lang="ru-RU" dirty="0">
                <a:latin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</a:rPr>
              <a:t>201</a:t>
            </a:r>
            <a:r>
              <a:rPr lang="en-US" dirty="0" smtClean="0">
                <a:latin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>
                <a:latin typeface="Arial" pitchFamily="34" charset="0"/>
              </a:rPr>
              <a:t>г. в летней школе ДВГУПС обучалось </a:t>
            </a:r>
            <a:r>
              <a:rPr lang="en-US" dirty="0" smtClean="0">
                <a:latin typeface="Arial" pitchFamily="34" charset="0"/>
              </a:rPr>
              <a:t>150 </a:t>
            </a:r>
            <a:r>
              <a:rPr lang="ru-RU" dirty="0" smtClean="0">
                <a:latin typeface="Arial" pitchFamily="34" charset="0"/>
              </a:rPr>
              <a:t>человека </a:t>
            </a:r>
            <a:r>
              <a:rPr lang="ru-RU" dirty="0">
                <a:latin typeface="Arial" pitchFamily="34" charset="0"/>
              </a:rPr>
              <a:t>из </a:t>
            </a:r>
            <a:r>
              <a:rPr lang="ru-RU" dirty="0" smtClean="0">
                <a:latin typeface="Arial" pitchFamily="34" charset="0"/>
              </a:rPr>
              <a:t>разных стран.</a:t>
            </a:r>
            <a:endParaRPr lang="en-US" dirty="0">
              <a:latin typeface="Arial" pitchFamily="34" charset="0"/>
            </a:endParaRPr>
          </a:p>
        </p:txBody>
      </p:sp>
      <p:pic>
        <p:nvPicPr>
          <p:cNvPr id="11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8679" name="TextBox 7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28680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sp>
        <p:nvSpPr>
          <p:cNvPr id="28681" name="Прямоугольник 8"/>
          <p:cNvSpPr>
            <a:spLocks noChangeArrowheads="1"/>
          </p:cNvSpPr>
          <p:nvPr/>
        </p:nvSpPr>
        <p:spPr bwMode="auto">
          <a:xfrm>
            <a:off x="990600" y="4724401"/>
            <a:ext cx="7924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FFFF99"/>
                </a:solidFill>
                <a:latin typeface="Arial" pitchFamily="34" charset="0"/>
              </a:rPr>
              <a:t>Nowadays there are several annual 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SUMMER SCHOOLS</a:t>
            </a:r>
            <a:r>
              <a:rPr lang="en-US" dirty="0">
                <a:solidFill>
                  <a:srgbClr val="FFFF99"/>
                </a:solidFill>
                <a:latin typeface="Arial" pitchFamily="34" charset="0"/>
              </a:rPr>
              <a:t> for foreign students in FESTU, Irkutsk State Transport University and </a:t>
            </a:r>
            <a:r>
              <a:rPr lang="en-US" dirty="0" smtClean="0">
                <a:solidFill>
                  <a:srgbClr val="FFFF99"/>
                </a:solidFill>
                <a:latin typeface="Arial" pitchFamily="34" charset="0"/>
              </a:rPr>
              <a:t>Siberian </a:t>
            </a:r>
            <a:r>
              <a:rPr lang="en-US" dirty="0">
                <a:solidFill>
                  <a:srgbClr val="FFFF99"/>
                </a:solidFill>
                <a:latin typeface="Arial" pitchFamily="34" charset="0"/>
              </a:rPr>
              <a:t>State Transport University. </a:t>
            </a:r>
          </a:p>
          <a:p>
            <a:pPr indent="361950" algn="just"/>
            <a:r>
              <a:rPr lang="en-US" dirty="0">
                <a:solidFill>
                  <a:srgbClr val="FFFF99"/>
                </a:solidFill>
                <a:latin typeface="Arial" pitchFamily="34" charset="0"/>
              </a:rPr>
              <a:t>They provide various professional summer trainings: construction, transport logistics, mechanical engineering, Russian language and culture. </a:t>
            </a:r>
          </a:p>
          <a:p>
            <a:pPr indent="361950" algn="just"/>
            <a:r>
              <a:rPr lang="en-US" dirty="0">
                <a:solidFill>
                  <a:srgbClr val="FFFF99"/>
                </a:solidFill>
                <a:latin typeface="Arial" pitchFamily="34" charset="0"/>
              </a:rPr>
              <a:t>In </a:t>
            </a:r>
            <a:r>
              <a:rPr lang="en-US" dirty="0" smtClean="0">
                <a:solidFill>
                  <a:srgbClr val="FFFF99"/>
                </a:solidFill>
                <a:latin typeface="Arial" pitchFamily="34" charset="0"/>
              </a:rPr>
              <a:t>2015 150 students from different countries participated </a:t>
            </a:r>
            <a:r>
              <a:rPr lang="en-US" dirty="0">
                <a:solidFill>
                  <a:srgbClr val="FFFF99"/>
                </a:solidFill>
                <a:latin typeface="Arial" pitchFamily="34" charset="0"/>
              </a:rPr>
              <a:t>in FESTU Khabarovsk International Summer School (KISS). </a:t>
            </a:r>
          </a:p>
        </p:txBody>
      </p:sp>
      <p:pic>
        <p:nvPicPr>
          <p:cNvPr id="23561" name="Picture 9" descr="C:\Users\user\Desktop\KISS\1. Фото\2012\2012.08.11 - Музей Амурского моста + Зоосад\P10007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16600" y="1905000"/>
            <a:ext cx="3251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990600" y="381001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zh-TW" sz="2400" b="1" dirty="0">
                <a:solidFill>
                  <a:srgbClr val="FFFF99"/>
                </a:solidFill>
                <a:latin typeface="Arial" pitchFamily="34" charset="0"/>
              </a:rPr>
              <a:t>Международная </a:t>
            </a:r>
            <a:endParaRPr lang="en-US" altLang="zh-TW" sz="2400" b="1" dirty="0" smtClean="0">
              <a:solidFill>
                <a:srgbClr val="FFFF99"/>
              </a:solidFill>
              <a:latin typeface="Arial" pitchFamily="34" charset="0"/>
              <a:ea typeface="PMingLiU" pitchFamily="18" charset="-120"/>
            </a:endParaRPr>
          </a:p>
          <a:p>
            <a:r>
              <a:rPr lang="ru-RU" altLang="zh-TW" sz="2400" b="1" dirty="0" smtClean="0">
                <a:solidFill>
                  <a:srgbClr val="FFFF99"/>
                </a:solidFill>
                <a:latin typeface="Arial" pitchFamily="34" charset="0"/>
              </a:rPr>
              <a:t>образовательная </a:t>
            </a:r>
            <a:r>
              <a:rPr lang="ru-RU" altLang="zh-TW" sz="2400" b="1" dirty="0">
                <a:solidFill>
                  <a:srgbClr val="FFFF99"/>
                </a:solidFill>
                <a:latin typeface="Arial" pitchFamily="34" charset="0"/>
              </a:rPr>
              <a:t>деятельность</a:t>
            </a:r>
            <a:endParaRPr lang="en-US" altLang="zh-TW" sz="2400" b="1" dirty="0">
              <a:solidFill>
                <a:srgbClr val="FFFF99"/>
              </a:solidFill>
              <a:latin typeface="Arial" pitchFamily="34" charset="0"/>
              <a:ea typeface="PMingLiU" pitchFamily="18" charset="-120"/>
            </a:endParaRPr>
          </a:p>
          <a:p>
            <a:r>
              <a:rPr lang="en-US" altLang="zh-TW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SimSun" pitchFamily="2" charset="-122"/>
              </a:rPr>
              <a:t>INTERNATIONAL  EDUCATION</a:t>
            </a:r>
            <a:endParaRPr lang="ru-RU" altLang="zh-TW" sz="2400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11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8679" name="TextBox 7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28680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pic>
        <p:nvPicPr>
          <p:cNvPr id="10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914400" y="1874968"/>
            <a:ext cx="8229600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1400" b="1" dirty="0" smtClean="0">
                <a:latin typeface="Arial" pitchFamily="34" charset="0"/>
              </a:rPr>
              <a:t>Программы двойных дипломов с иностранными вузами</a:t>
            </a:r>
          </a:p>
          <a:p>
            <a:pPr eaLnBrk="0" hangingPunct="0"/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Russia-China Double Diploma Education Programs </a:t>
            </a: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ru-RU" sz="100" b="1" dirty="0" smtClean="0">
              <a:latin typeface="Arial" pitchFamily="34" charset="0"/>
            </a:endParaRPr>
          </a:p>
          <a:p>
            <a:pPr eaLnBrk="0" hangingPunct="0"/>
            <a:r>
              <a:rPr lang="ru-RU" sz="1400" b="1" dirty="0" smtClean="0">
                <a:latin typeface="Arial" pitchFamily="34" charset="0"/>
              </a:rPr>
              <a:t>ДВГУПС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(FESTU):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</a:rPr>
              <a:t>Шаньдунский</a:t>
            </a:r>
            <a:r>
              <a:rPr lang="ru-RU" sz="1400" b="1" dirty="0" smtClean="0">
                <a:latin typeface="Arial" pitchFamily="34" charset="0"/>
              </a:rPr>
              <a:t> транспортный университет: «Менеджмент», «Управление цепями поставок», «Электротехника»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b="1" dirty="0" smtClean="0"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Shandong Jiaotong University: “Management”, “Supply Chain Management”, “</a:t>
            </a:r>
            <a:r>
              <a:rPr lang="en-US" sz="1400" b="1" dirty="0" err="1" smtClean="0">
                <a:solidFill>
                  <a:srgbClr val="FFFF99"/>
                </a:solidFill>
                <a:latin typeface="Arial" pitchFamily="34" charset="0"/>
              </a:rPr>
              <a:t>Electrotechnics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”</a:t>
            </a:r>
            <a:endParaRPr lang="ru-RU" sz="14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ru-RU" sz="1400" b="1" dirty="0" smtClean="0">
                <a:latin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</a:rPr>
              <a:t>Цзининский</a:t>
            </a:r>
            <a:r>
              <a:rPr lang="ru-RU" sz="1400" b="1" dirty="0" smtClean="0">
                <a:latin typeface="Arial" pitchFamily="34" charset="0"/>
              </a:rPr>
              <a:t> политехнический институт: «Управление цепями поставок»</a:t>
            </a:r>
            <a:endParaRPr lang="en-US" sz="1400" b="1" dirty="0" smtClean="0">
              <a:latin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99"/>
                </a:solidFill>
                <a:latin typeface="Arial" pitchFamily="34" charset="0"/>
              </a:rPr>
              <a:t>Jining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 Polytechnic (China): “Supply Chain Management”</a:t>
            </a: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en-US" sz="100" b="1" dirty="0" smtClean="0">
              <a:latin typeface="Arial" pitchFamily="34" charset="0"/>
            </a:endParaRPr>
          </a:p>
          <a:p>
            <a:pPr eaLnBrk="0" hangingPunct="0"/>
            <a:endParaRPr lang="ru-RU" sz="100" b="1" dirty="0">
              <a:latin typeface="Arial" pitchFamily="34" charset="0"/>
            </a:endParaRPr>
          </a:p>
          <a:p>
            <a:pPr eaLnBrk="0" hangingPunct="0"/>
            <a:r>
              <a:rPr lang="ru-RU" sz="1400" b="1" dirty="0" err="1" smtClean="0">
                <a:latin typeface="Arial" pitchFamily="34" charset="0"/>
              </a:rPr>
              <a:t>ИрГУПС</a:t>
            </a:r>
            <a:r>
              <a:rPr lang="ru-RU" sz="1400" b="1" dirty="0" smtClean="0"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(Irkutsk State Transport University)</a:t>
            </a:r>
            <a:r>
              <a:rPr lang="ru-RU" sz="1400" b="1" dirty="0" smtClean="0">
                <a:latin typeface="Arial" pitchFamily="34" charset="0"/>
              </a:rPr>
              <a:t>: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b="1" dirty="0" smtClean="0">
                <a:latin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</a:rPr>
              <a:t>Тяньцзиньский</a:t>
            </a:r>
            <a:r>
              <a:rPr lang="ru-RU" sz="1400" b="1" dirty="0" smtClean="0">
                <a:latin typeface="Arial" pitchFamily="34" charset="0"/>
              </a:rPr>
              <a:t> университет науки и технологии</a:t>
            </a: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</a:rPr>
              <a:t>(КНР): «Мировая экономика», «Управление персоналом», «Таможенное дело»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b="1" dirty="0" smtClean="0">
                <a:latin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99"/>
                </a:solidFill>
                <a:latin typeface="Arial" pitchFamily="34" charset="0"/>
              </a:rPr>
              <a:t>Tianjing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 University of Science and Technology (China): “World Economics”, “Human Resources Management”, “Customs”</a:t>
            </a:r>
          </a:p>
          <a:p>
            <a:pPr eaLnBrk="0" hangingPunct="0"/>
            <a:endParaRPr lang="en-US" sz="1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en-US" sz="1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en-US" sz="1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en-US" sz="1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en-US" sz="1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en-US" sz="1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endParaRPr lang="ru-RU" sz="1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ru-RU" sz="1400" b="1" dirty="0" smtClean="0">
                <a:latin typeface="Arial" pitchFamily="34" charset="0"/>
              </a:rPr>
              <a:t>СГУПС</a:t>
            </a: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(Siberian State Transport university)</a:t>
            </a:r>
            <a:r>
              <a:rPr lang="ru-RU" sz="1400" b="1" dirty="0" smtClean="0">
                <a:latin typeface="Arial" pitchFamily="34" charset="0"/>
              </a:rPr>
              <a:t>: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400" b="1" dirty="0" smtClean="0">
                <a:latin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</a:rPr>
              <a:t>Бинхайский</a:t>
            </a:r>
            <a:r>
              <a:rPr lang="ru-RU" sz="1400" b="1" dirty="0" smtClean="0">
                <a:latin typeface="Arial" pitchFamily="34" charset="0"/>
              </a:rPr>
              <a:t> Университет (КНР)</a:t>
            </a:r>
            <a:endParaRPr lang="en-US" sz="1400" b="1" dirty="0" smtClean="0">
              <a:latin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99"/>
                </a:solidFill>
                <a:latin typeface="Arial" pitchFamily="34" charset="0"/>
              </a:rPr>
              <a:t>Binghai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 University (China)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</a:rPr>
              <a:t>Пекинский транспортный университет  (КНР)</a:t>
            </a:r>
            <a:endParaRPr lang="en-US" sz="1400" b="1" dirty="0" smtClean="0">
              <a:latin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Beijing Jiaotong University (China)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</a:rPr>
              <a:t>Казахская академия транспорта и коммуникаций им </a:t>
            </a:r>
            <a:r>
              <a:rPr lang="ru-RU" sz="1400" b="1" dirty="0" err="1" smtClean="0">
                <a:latin typeface="Arial" pitchFamily="34" charset="0"/>
              </a:rPr>
              <a:t>М.Тынышпаева</a:t>
            </a:r>
            <a:r>
              <a:rPr lang="ru-RU" sz="1400" b="1" dirty="0" smtClean="0">
                <a:latin typeface="Arial" pitchFamily="34" charset="0"/>
              </a:rPr>
              <a:t> (Казахстан)</a:t>
            </a:r>
            <a:endParaRPr lang="en-US" sz="1400" b="1" dirty="0" smtClean="0">
              <a:latin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Kazakh Academy</a:t>
            </a:r>
            <a:r>
              <a:rPr lang="ru-RU" sz="14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en-US" sz="1400" b="1" dirty="0" smtClean="0">
                <a:solidFill>
                  <a:srgbClr val="FFFF99"/>
                </a:solidFill>
                <a:latin typeface="Arial" pitchFamily="34" charset="0"/>
              </a:rPr>
              <a:t>of Transport and Communications (Kazakhstan)</a:t>
            </a:r>
            <a:endParaRPr lang="ru-RU" sz="1400" b="1" dirty="0">
              <a:solidFill>
                <a:srgbClr val="FFFF99"/>
              </a:solidFill>
              <a:latin typeface="Arial" pitchFamily="34" charset="0"/>
            </a:endParaRPr>
          </a:p>
          <a:p>
            <a:pPr algn="just" eaLnBrk="0" hangingPunct="0"/>
            <a:endParaRPr lang="ru-RU" sz="1400" b="1" dirty="0">
              <a:latin typeface="Arial" pitchFamily="34" charset="0"/>
            </a:endParaRPr>
          </a:p>
          <a:p>
            <a:pPr algn="just" eaLnBrk="0" hangingPunct="0"/>
            <a:endParaRPr lang="ru-RU" sz="14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90600" y="2133601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55600" algn="just" eaLnBrk="0" hangingPunct="0"/>
            <a:r>
              <a:rPr lang="ru-RU" b="1" dirty="0">
                <a:latin typeface="Arial" pitchFamily="34" charset="0"/>
                <a:ea typeface="SimSun" pitchFamily="2" charset="-122"/>
              </a:rPr>
              <a:t>В октябре 2009 г. на базе ДВГУПС был проведен Третий международный симпозиум железнодорожных университетов Европы и Азии</a:t>
            </a:r>
            <a:r>
              <a:rPr lang="en-US" b="1" dirty="0">
                <a:latin typeface="Arial" pitchFamily="34" charset="0"/>
                <a:ea typeface="SimSun" pitchFamily="2" charset="-122"/>
              </a:rPr>
              <a:t>.</a:t>
            </a:r>
          </a:p>
          <a:p>
            <a:pPr indent="355600" algn="just" eaLnBrk="0" hangingPunct="0"/>
            <a:r>
              <a:rPr lang="ru-RU" b="1" dirty="0">
                <a:latin typeface="Arial" pitchFamily="34" charset="0"/>
                <a:ea typeface="SimSun" pitchFamily="2" charset="-122"/>
              </a:rPr>
              <a:t>Одним из итогов проведения Симпозиума стало учреждение Международной ассоциации транспортных университетов стран Азиатско-Тихоокеанского региона (МАТУ АТР). </a:t>
            </a:r>
          </a:p>
        </p:txBody>
      </p:sp>
      <p:sp>
        <p:nvSpPr>
          <p:cNvPr id="4100" name="Прямоугольник 4"/>
          <p:cNvSpPr>
            <a:spLocks noChangeArrowheads="1"/>
          </p:cNvSpPr>
          <p:nvPr/>
        </p:nvSpPr>
        <p:spPr bwMode="auto">
          <a:xfrm>
            <a:off x="839788" y="381002"/>
            <a:ext cx="60608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200" b="1" dirty="0">
                <a:solidFill>
                  <a:srgbClr val="FFFF99"/>
                </a:solidFill>
                <a:latin typeface="Arial" pitchFamily="34" charset="0"/>
              </a:rPr>
              <a:t>История </a:t>
            </a:r>
            <a:r>
              <a:rPr lang="ru-RU" sz="3200" b="1" dirty="0" smtClean="0">
                <a:solidFill>
                  <a:srgbClr val="FFFF99"/>
                </a:solidFill>
                <a:latin typeface="Arial" pitchFamily="34" charset="0"/>
              </a:rPr>
              <a:t>создания</a:t>
            </a:r>
            <a:r>
              <a:rPr lang="en-US" sz="32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ru-RU" sz="3200" b="1" dirty="0" smtClean="0">
                <a:solidFill>
                  <a:srgbClr val="FFFF99"/>
                </a:solidFill>
                <a:latin typeface="Arial" pitchFamily="34" charset="0"/>
              </a:rPr>
              <a:t>МАТУ АТР</a:t>
            </a:r>
            <a:endParaRPr lang="ru-RU" sz="32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en-US" altLang="zh-CN" sz="28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HISTORY</a:t>
            </a:r>
            <a:r>
              <a:rPr lang="ru-RU" altLang="zh-CN" sz="28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28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OF IASTU APC</a:t>
            </a:r>
            <a:endParaRPr lang="ru-RU" sz="2800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03" name="TextBox 7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4104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sp>
        <p:nvSpPr>
          <p:cNvPr id="9" name="Прямоугольник 8"/>
          <p:cNvSpPr/>
          <p:nvPr/>
        </p:nvSpPr>
        <p:spPr>
          <a:xfrm>
            <a:off x="990600" y="4343400"/>
            <a:ext cx="8001000" cy="12557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56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ru-RU" altLang="zh-CN" b="1" dirty="0">
                <a:solidFill>
                  <a:srgbClr val="FFFF99"/>
                </a:solidFill>
                <a:latin typeface="Arial" pitchFamily="34" charset="0"/>
              </a:rPr>
              <a:t>2009</a:t>
            </a:r>
            <a:r>
              <a:rPr lang="en-US" altLang="zh-CN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, Khabarovsk (Russia) – FESTU hosted the 3</a:t>
            </a:r>
            <a:r>
              <a:rPr lang="en-US" altLang="zh-CN" b="1" baseline="300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rd</a:t>
            </a:r>
            <a:r>
              <a:rPr lang="en-US" altLang="zh-CN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International Symposium for Railway Universities in Europe and Asia.</a:t>
            </a:r>
            <a:endParaRPr lang="ru-RU" altLang="zh-CN" b="1" dirty="0">
              <a:solidFill>
                <a:srgbClr val="FFFF99"/>
              </a:solidFill>
              <a:latin typeface="Arial" pitchFamily="34" charset="0"/>
            </a:endParaRPr>
          </a:p>
          <a:p>
            <a:pPr indent="3556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altLang="zh-CN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The 3</a:t>
            </a:r>
            <a:r>
              <a:rPr lang="en-US" altLang="zh-CN" b="1" baseline="30000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rd</a:t>
            </a:r>
            <a:r>
              <a:rPr lang="en-US" altLang="zh-CN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Symposium resulted in establishing of the International Association of Transport Universities in Asia–Pacific Countries.</a:t>
            </a:r>
            <a:r>
              <a:rPr lang="ru-RU" altLang="zh-CN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</a:t>
            </a:r>
            <a:endParaRPr lang="ru-RU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11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 descr="E:\Фото\2013\2013.04.25 - 6-й Симпозиум ЖД вузов в Сеуле\130411\DSC_98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9200" y="1955800"/>
            <a:ext cx="38862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747" name="Прямоугольник 4"/>
          <p:cNvSpPr>
            <a:spLocks noChangeArrowheads="1"/>
          </p:cNvSpPr>
          <p:nvPr/>
        </p:nvSpPr>
        <p:spPr bwMode="auto">
          <a:xfrm>
            <a:off x="990600" y="1865057"/>
            <a:ext cx="4038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Arial" pitchFamily="34" charset="0"/>
              </a:rPr>
              <a:t>В открытии 6-го симпозиума принимали участие зам. министра образования Республики Корея Сын Иль На, зам. министра земель, инфраструктуры и транспорта  </a:t>
            </a:r>
            <a:r>
              <a:rPr lang="ru-RU" sz="1600" b="1" dirty="0" err="1">
                <a:latin typeface="Arial" pitchFamily="34" charset="0"/>
              </a:rPr>
              <a:t>Хен</a:t>
            </a:r>
            <a:r>
              <a:rPr lang="ru-RU" sz="1600" b="1" dirty="0">
                <a:latin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</a:rPr>
              <a:t>Ку</a:t>
            </a:r>
            <a:r>
              <a:rPr lang="ru-RU" sz="1600" b="1" dirty="0">
                <a:latin typeface="Arial" pitchFamily="34" charset="0"/>
              </a:rPr>
              <a:t> Е, председатель национального собрания Республики Корея по образованию, культуре спорту и туризму </a:t>
            </a:r>
            <a:r>
              <a:rPr lang="ru-RU" sz="1600" b="1" dirty="0" err="1">
                <a:latin typeface="Arial" pitchFamily="34" charset="0"/>
              </a:rPr>
              <a:t>Хак</a:t>
            </a:r>
            <a:r>
              <a:rPr lang="ru-RU" sz="1600" b="1" dirty="0">
                <a:latin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</a:rPr>
              <a:t>Ен</a:t>
            </a:r>
            <a:r>
              <a:rPr lang="ru-RU" sz="1600" b="1" dirty="0">
                <a:latin typeface="Arial" pitchFamily="34" charset="0"/>
              </a:rPr>
              <a:t> Шин, зам. министра транспорта РФ </a:t>
            </a:r>
            <a:r>
              <a:rPr lang="ru-RU" sz="1600" b="1" dirty="0" err="1">
                <a:latin typeface="Arial" pitchFamily="34" charset="0"/>
              </a:rPr>
              <a:t>Цыденов</a:t>
            </a:r>
            <a:r>
              <a:rPr lang="ru-RU" sz="1600" b="1" dirty="0">
                <a:latin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</a:rPr>
              <a:t>А.С. </a:t>
            </a:r>
            <a:endParaRPr lang="ru-RU" sz="1600" b="1" dirty="0">
              <a:latin typeface="Arial" pitchFamily="34" charset="0"/>
            </a:endParaRPr>
          </a:p>
        </p:txBody>
      </p:sp>
      <p:pic>
        <p:nvPicPr>
          <p:cNvPr id="7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1751" name="TextBox 8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31752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sp>
        <p:nvSpPr>
          <p:cNvPr id="31753" name="Прямоугольник 5"/>
          <p:cNvSpPr>
            <a:spLocks noChangeArrowheads="1"/>
          </p:cNvSpPr>
          <p:nvPr/>
        </p:nvSpPr>
        <p:spPr bwMode="auto">
          <a:xfrm>
            <a:off x="914400" y="304800"/>
            <a:ext cx="6248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>
                <a:solidFill>
                  <a:srgbClr val="FFFF99"/>
                </a:solidFill>
                <a:latin typeface="Arial" pitchFamily="34" charset="0"/>
              </a:rPr>
              <a:t>6-й Международный симпозиум ж/</a:t>
            </a:r>
            <a:r>
              <a:rPr lang="ru-RU" sz="2000" b="1" dirty="0" err="1">
                <a:solidFill>
                  <a:srgbClr val="FFFF99"/>
                </a:solidFill>
                <a:latin typeface="Arial" pitchFamily="34" charset="0"/>
              </a:rPr>
              <a:t>д</a:t>
            </a:r>
            <a:r>
              <a:rPr lang="ru-RU" sz="2000" b="1" dirty="0">
                <a:solidFill>
                  <a:srgbClr val="FFFF99"/>
                </a:solidFill>
                <a:latin typeface="Arial" pitchFamily="34" charset="0"/>
              </a:rPr>
              <a:t> вузов Европы и Азии</a:t>
            </a:r>
            <a:endParaRPr lang="en-US" sz="20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6</a:t>
            </a:r>
            <a:r>
              <a:rPr lang="en-US" b="1" baseline="30000" dirty="0" smtClean="0">
                <a:solidFill>
                  <a:srgbClr val="FFFF99"/>
                </a:solidFill>
                <a:latin typeface="Arial" pitchFamily="34" charset="0"/>
              </a:rPr>
              <a:t>TH</a:t>
            </a:r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 INTERNATIONAL SYMPOSIUM FOR RAILROAD UNIVERSITIES IN EUROPE AND ASIA</a:t>
            </a:r>
            <a:endParaRPr lang="ru-RU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31754" name="Прямоугольник 4"/>
          <p:cNvSpPr>
            <a:spLocks noChangeArrowheads="1"/>
          </p:cNvSpPr>
          <p:nvPr/>
        </p:nvSpPr>
        <p:spPr bwMode="auto">
          <a:xfrm>
            <a:off x="990600" y="4648201"/>
            <a:ext cx="8001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The participants of</a:t>
            </a:r>
            <a:r>
              <a:rPr lang="ru-RU" b="1" dirty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the 6</a:t>
            </a:r>
            <a:r>
              <a:rPr lang="en-US" b="1" baseline="30000" dirty="0">
                <a:solidFill>
                  <a:srgbClr val="FFFF99"/>
                </a:solidFill>
                <a:latin typeface="Arial" pitchFamily="34" charset="0"/>
              </a:rPr>
              <a:t>th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 Symposium were welcomed by the Vice Minister of Education of the Republic of Korea Na </a:t>
            </a:r>
            <a:r>
              <a:rPr lang="en-US" b="1" dirty="0" err="1">
                <a:solidFill>
                  <a:srgbClr val="FFFF99"/>
                </a:solidFill>
                <a:latin typeface="Arial" pitchFamily="34" charset="0"/>
              </a:rPr>
              <a:t>Seung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 Il, the Deputy Minister of Land, Infrastructure and Transport of the Republic of Korea </a:t>
            </a:r>
            <a:r>
              <a:rPr lang="en-US" b="1" dirty="0" err="1">
                <a:solidFill>
                  <a:srgbClr val="FFFF99"/>
                </a:solidFill>
                <a:latin typeface="Arial" pitchFamily="34" charset="0"/>
              </a:rPr>
              <a:t>Hyungkoo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en-US" b="1" dirty="0" err="1">
                <a:solidFill>
                  <a:srgbClr val="FFFF99"/>
                </a:solidFill>
                <a:latin typeface="Arial" pitchFamily="34" charset="0"/>
              </a:rPr>
              <a:t>Yeo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, the Chairman of the National Assembly of the Republic of Korea Education, Culture, Sports &amp; Tourism Committee </a:t>
            </a:r>
            <a:r>
              <a:rPr lang="en-US" b="1" dirty="0" err="1">
                <a:solidFill>
                  <a:srgbClr val="FFFF99"/>
                </a:solidFill>
                <a:latin typeface="Arial" pitchFamily="34" charset="0"/>
              </a:rPr>
              <a:t>Hak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 Yong Shin, the Vice Minister for Transport of the Russian Federation </a:t>
            </a:r>
            <a:r>
              <a:rPr lang="en-US" b="1" dirty="0" err="1">
                <a:solidFill>
                  <a:srgbClr val="FFFF99"/>
                </a:solidFill>
                <a:latin typeface="Arial" pitchFamily="34" charset="0"/>
              </a:rPr>
              <a:t>Alexey</a:t>
            </a:r>
            <a:r>
              <a:rPr lang="en-US" b="1" dirty="0">
                <a:solidFill>
                  <a:srgbClr val="FFFF99"/>
                </a:solidFill>
                <a:latin typeface="Arial" pitchFamily="34" charset="0"/>
              </a:rPr>
              <a:t> S. </a:t>
            </a:r>
            <a:r>
              <a:rPr lang="en-US" b="1" dirty="0" err="1" smtClean="0">
                <a:solidFill>
                  <a:srgbClr val="FFFF99"/>
                </a:solidFill>
                <a:latin typeface="Arial" pitchFamily="34" charset="0"/>
              </a:rPr>
              <a:t>Tsydenov</a:t>
            </a:r>
            <a:r>
              <a:rPr lang="en-US" b="1" dirty="0" smtClean="0">
                <a:solidFill>
                  <a:srgbClr val="FFFF99"/>
                </a:solidFill>
                <a:latin typeface="Arial" pitchFamily="34" charset="0"/>
              </a:rPr>
              <a:t>.</a:t>
            </a:r>
            <a:endParaRPr lang="ru-RU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11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4"/>
          <p:cNvSpPr>
            <a:spLocks noChangeArrowheads="1"/>
          </p:cNvSpPr>
          <p:nvPr/>
        </p:nvSpPr>
        <p:spPr bwMode="auto">
          <a:xfrm>
            <a:off x="838200" y="1981201"/>
            <a:ext cx="8229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</a:rPr>
              <a:t> Развитие взаимодействия вузов, представляющих разные виды транспорта: ж/</a:t>
            </a:r>
            <a:r>
              <a:rPr lang="ru-RU" sz="2000" b="1" dirty="0" err="1" smtClean="0">
                <a:latin typeface="Arial" pitchFamily="34" charset="0"/>
              </a:rPr>
              <a:t>д</a:t>
            </a:r>
            <a:r>
              <a:rPr lang="ru-RU" sz="2000" b="1" dirty="0" smtClean="0">
                <a:latin typeface="Arial" pitchFamily="34" charset="0"/>
              </a:rPr>
              <a:t>, авиа, морских, речных, автомобильных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</a:rPr>
              <a:t>Promoting cooperation among universities dealing with different means of transportation: railway, air, sea, river, </a:t>
            </a:r>
            <a:r>
              <a:rPr lang="en-US" sz="2000" b="1" dirty="0" err="1" smtClean="0">
                <a:solidFill>
                  <a:srgbClr val="FFFF99"/>
                </a:solidFill>
                <a:latin typeface="Arial" pitchFamily="34" charset="0"/>
              </a:rPr>
              <a:t>authomobile</a:t>
            </a:r>
            <a:endParaRPr lang="en-US" sz="20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</a:rPr>
              <a:t>Внедрение т.н. «</a:t>
            </a:r>
            <a:r>
              <a:rPr lang="ru-RU" sz="2000" b="1" dirty="0" err="1" smtClean="0">
                <a:latin typeface="Arial" pitchFamily="34" charset="0"/>
              </a:rPr>
              <a:t>лего-программ</a:t>
            </a:r>
            <a:r>
              <a:rPr lang="ru-RU" sz="2000" b="1" dirty="0" smtClean="0">
                <a:latin typeface="Arial" pitchFamily="34" charset="0"/>
              </a:rPr>
              <a:t>» повышения квалификации специалистов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</a:rPr>
              <a:t>Introducing “Lego programs” for professional development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</a:rPr>
              <a:t>Разработка и введение программ повышения квалификации для интернациональных кадров на английском языке</a:t>
            </a:r>
            <a:endParaRPr lang="en-US" sz="2000" b="1" dirty="0" smtClean="0"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</a:rPr>
              <a:t>Development and introduction of education programs in English for training international human resources</a:t>
            </a:r>
            <a:endParaRPr lang="ru-RU" sz="2000" b="1" dirty="0" smtClean="0">
              <a:solidFill>
                <a:srgbClr val="FFFF99"/>
              </a:solidFill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</a:rPr>
              <a:t> Введение смешанных «</a:t>
            </a:r>
            <a:r>
              <a:rPr lang="ru-RU" sz="2000" b="1" dirty="0" err="1" smtClean="0">
                <a:latin typeface="Arial" pitchFamily="34" charset="0"/>
              </a:rPr>
              <a:t>микшерных</a:t>
            </a:r>
            <a:r>
              <a:rPr lang="ru-RU" sz="2000" b="1" dirty="0" smtClean="0">
                <a:latin typeface="Arial" pitchFamily="34" charset="0"/>
              </a:rPr>
              <a:t>» групп при подготовке/переподготовке специалистов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</a:rPr>
              <a:t>Organization of mixed groups for training/retraining specialist</a:t>
            </a:r>
            <a:endParaRPr lang="ru-RU" sz="2000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7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2775" name="TextBox 8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32776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pic>
        <p:nvPicPr>
          <p:cNvPr id="11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  <p:sp>
        <p:nvSpPr>
          <p:cNvPr id="12" name="Прямоугольник 5"/>
          <p:cNvSpPr>
            <a:spLocks noChangeArrowheads="1"/>
          </p:cNvSpPr>
          <p:nvPr/>
        </p:nvSpPr>
        <p:spPr bwMode="auto">
          <a:xfrm>
            <a:off x="914400" y="304800"/>
            <a:ext cx="6248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FFFF99"/>
                </a:solidFill>
                <a:latin typeface="Arial" pitchFamily="34" charset="0"/>
              </a:rPr>
              <a:t>Предложения по направлениям деятельности МАТУ АТР</a:t>
            </a:r>
          </a:p>
          <a:p>
            <a:pPr eaLnBrk="0" hangingPunct="0"/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</a:rPr>
              <a:t>SUGGESTIONS FOR IASTU APC FURTHER ACTIVITIES</a:t>
            </a:r>
            <a:endParaRPr lang="ru-RU" b="1" dirty="0">
              <a:solidFill>
                <a:srgbClr val="FFFF9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981200"/>
            <a:ext cx="7924800" cy="4648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1800" b="1" dirty="0" smtClean="0">
                <a:effectLst/>
                <a:latin typeface="Arial" pitchFamily="34" charset="0"/>
                <a:cs typeface="Arial" pitchFamily="34" charset="0"/>
              </a:rPr>
              <a:t>МЕЖДУНАРОДНАЯ АССОЦИАЦИЯ ТРАНСПОРТНЫХ УНИВЕРСИТЕТОВ СТРАН АЗИАТСКО-ТИХООКЕАНСКОГО РЕГИОНА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Мы открыты для новых предложений по сотрудничеству!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zh-CN" sz="1800" b="1" dirty="0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INTERNATIONAL ASSOCIATION OF TRANSPORT UNIVERSITIES IN ASIA-PACIFIC COUNTRIES</a:t>
            </a:r>
            <a:endParaRPr lang="ru-RU" altLang="zh-CN" sz="1800" b="1" dirty="0" smtClean="0">
              <a:solidFill>
                <a:srgbClr val="FFFF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altLang="zh-CN" sz="2000" b="1" dirty="0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We are always open for new ideas on cooperation!</a:t>
            </a:r>
            <a:endParaRPr lang="ru-RU" sz="2000" b="1" dirty="0" smtClean="0">
              <a:solidFill>
                <a:srgbClr val="FFFF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http://iastu-ap.org</a:t>
            </a:r>
            <a:r>
              <a:rPr lang="ru-RU" sz="2800" b="1" dirty="0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1600" b="1" dirty="0" smtClean="0"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1800" b="1" dirty="0" smtClean="0">
                <a:effectLst/>
                <a:latin typeface="Arial" pitchFamily="34" charset="0"/>
                <a:cs typeface="Arial" pitchFamily="34" charset="0"/>
              </a:rPr>
              <a:t>Рабочая группа</a:t>
            </a:r>
            <a:r>
              <a:rPr lang="en-US" altLang="zh-CN" sz="1800" b="1" dirty="0" smtClean="0"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1800" b="1" dirty="0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(Work group):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zh-CN" sz="18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1800" b="1" dirty="0" smtClean="0">
                <a:effectLst/>
                <a:latin typeface="Arial" pitchFamily="34" charset="0"/>
                <a:cs typeface="Arial" pitchFamily="34" charset="0"/>
              </a:rPr>
              <a:t>Те</a:t>
            </a:r>
            <a:r>
              <a:rPr lang="en-US" altLang="zh-CN" sz="1800" b="1" dirty="0" smtClean="0"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l</a:t>
            </a:r>
            <a:r>
              <a:rPr lang="ru-RU" altLang="zh-CN" sz="1800" b="1" dirty="0" smtClean="0">
                <a:effectLst/>
                <a:latin typeface="Arial" pitchFamily="34" charset="0"/>
                <a:cs typeface="Arial" pitchFamily="34" charset="0"/>
              </a:rPr>
              <a:t>./</a:t>
            </a:r>
            <a:r>
              <a:rPr lang="en-US" altLang="zh-CN" sz="1800" b="1" dirty="0" smtClean="0"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Fax</a:t>
            </a:r>
            <a:r>
              <a:rPr lang="ru-RU" altLang="zh-CN" sz="1800" b="1" dirty="0" smtClean="0">
                <a:effectLst/>
                <a:latin typeface="Arial" pitchFamily="34" charset="0"/>
                <a:cs typeface="Arial" pitchFamily="34" charset="0"/>
              </a:rPr>
              <a:t>: (4212)</a:t>
            </a:r>
            <a:r>
              <a:rPr lang="en-US" altLang="zh-CN" sz="18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1800" b="1" dirty="0" smtClean="0">
                <a:effectLst/>
                <a:latin typeface="Arial" pitchFamily="34" charset="0"/>
                <a:cs typeface="Arial" pitchFamily="34" charset="0"/>
              </a:rPr>
              <a:t>40-76-75; </a:t>
            </a:r>
            <a:r>
              <a:rPr lang="en-US" altLang="zh-CN" sz="1800" b="1" dirty="0" smtClean="0"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e-mail</a:t>
            </a:r>
            <a:r>
              <a:rPr lang="ru-RU" altLang="zh-CN" sz="1800" b="1" dirty="0" smtClean="0"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lang="en-US" altLang="zh-CN" sz="1800" b="1" dirty="0" smtClean="0">
                <a:effectLst/>
                <a:latin typeface="Arial" pitchFamily="34" charset="0"/>
                <a:ea typeface="SimSun" pitchFamily="2" charset="-122"/>
                <a:cs typeface="Arial" pitchFamily="34" charset="0"/>
                <a:hlinkClick r:id="rId2"/>
              </a:rPr>
              <a:t>inter@festu.khv.ru</a:t>
            </a:r>
            <a:endParaRPr lang="en-US" altLang="zh-CN" sz="1800" b="1" dirty="0" smtClean="0"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zh-CN" sz="18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1800" b="1" dirty="0" smtClean="0">
                <a:effectLst/>
                <a:latin typeface="Arial" pitchFamily="34" charset="0"/>
                <a:cs typeface="Arial" pitchFamily="34" charset="0"/>
              </a:rPr>
              <a:t>Адрес: Россия,</a:t>
            </a:r>
            <a:r>
              <a:rPr lang="en-US" altLang="zh-CN" sz="1800" b="1" dirty="0" smtClean="0"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680021</a:t>
            </a:r>
            <a:r>
              <a:rPr lang="ru-RU" altLang="zh-CN" sz="1800" b="1" dirty="0" smtClean="0">
                <a:effectLst/>
                <a:latin typeface="Arial" pitchFamily="34" charset="0"/>
                <a:cs typeface="Arial" pitchFamily="34" charset="0"/>
              </a:rPr>
              <a:t>, г. Хабаровск, ул. Серышева 47, ДВГУПС</a:t>
            </a:r>
            <a:endParaRPr lang="en-US" altLang="zh-CN" sz="1800" b="1" dirty="0" smtClean="0"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800" b="1" dirty="0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Address: FESTU, 47, </a:t>
            </a:r>
            <a:r>
              <a:rPr lang="en-US" altLang="zh-CN" sz="1800" b="1" dirty="0" err="1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Seryshev</a:t>
            </a:r>
            <a:r>
              <a:rPr lang="en-US" altLang="zh-CN" sz="1800" b="1" dirty="0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1800" b="1" dirty="0" err="1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Str</a:t>
            </a:r>
            <a:r>
              <a:rPr lang="en-US" altLang="zh-CN" sz="1800" b="1" dirty="0" smtClean="0">
                <a:solidFill>
                  <a:srgbClr val="FFFF99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 Khabarovsk, Russia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1600" b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1600" b="1" dirty="0" smtClean="0"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altLang="zh-CN" sz="1600" b="1" dirty="0" smtClean="0">
              <a:solidFill>
                <a:srgbClr val="FFFF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b="1" dirty="0" smtClean="0"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                       </a:t>
            </a:r>
            <a:endParaRPr lang="ru-RU" altLang="zh-CN" sz="16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4822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34823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pic>
        <p:nvPicPr>
          <p:cNvPr id="8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90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9050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n"/>
            </a:pPr>
            <a:r>
              <a:rPr lang="ru-RU" altLang="zh-CN" sz="2000" b="1" dirty="0">
                <a:latin typeface="Arial" pitchFamily="34" charset="0"/>
              </a:rPr>
              <a:t>Объединение научного и образовательного потенциала вузов, НИИ, производственных предприятий в сфере железнодорожного транспорта стран </a:t>
            </a:r>
            <a:r>
              <a:rPr lang="ru-RU" altLang="zh-CN" sz="2000" b="1" dirty="0" smtClean="0">
                <a:latin typeface="Arial" pitchFamily="34" charset="0"/>
              </a:rPr>
              <a:t>АТР.</a:t>
            </a:r>
            <a:endParaRPr lang="en-US" altLang="zh-CN" sz="2000" b="1" dirty="0" smtClean="0">
              <a:latin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altLang="zh-CN" sz="20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Consolidation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of research and educational potential of APR universities, research institutions and industrial enterprises in the sphere of railway transport</a:t>
            </a:r>
            <a:r>
              <a:rPr lang="ru-RU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.</a:t>
            </a:r>
            <a:endParaRPr lang="ru-RU" altLang="zh-CN" sz="2000" b="1" dirty="0">
              <a:solidFill>
                <a:srgbClr val="FFFF99"/>
              </a:solidFill>
              <a:latin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n"/>
            </a:pPr>
            <a:r>
              <a:rPr lang="ru-RU" altLang="zh-CN" sz="2000" b="1" dirty="0">
                <a:latin typeface="Arial" pitchFamily="34" charset="0"/>
              </a:rPr>
              <a:t>Создание и реализация интеллектуальных продуктов и услуг, обеспечивающих подготовку и переподготовку кадров в сфере железнодорожного </a:t>
            </a:r>
            <a:r>
              <a:rPr lang="ru-RU" altLang="zh-CN" sz="2000" b="1" dirty="0" smtClean="0">
                <a:latin typeface="Arial" pitchFamily="34" charset="0"/>
              </a:rPr>
              <a:t>транспорта.</a:t>
            </a:r>
            <a:endParaRPr lang="en-US" altLang="zh-CN" sz="2000" b="1" dirty="0" smtClean="0">
              <a:latin typeface="Arial" pitchFamily="34" charset="0"/>
              <a:ea typeface="SimSun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Development and employment of intellectual products and services for personnel training and advanced training in the sphere of railway transport</a:t>
            </a:r>
            <a:r>
              <a:rPr lang="ru-RU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.</a:t>
            </a:r>
            <a:endParaRPr lang="ru-RU" altLang="zh-CN" sz="2000" b="1" dirty="0">
              <a:solidFill>
                <a:srgbClr val="FFFF99"/>
              </a:solidFill>
              <a:latin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n"/>
            </a:pPr>
            <a:r>
              <a:rPr lang="ru-RU" altLang="zh-CN" sz="2000" b="1" dirty="0" smtClean="0">
                <a:latin typeface="Arial" pitchFamily="34" charset="0"/>
              </a:rPr>
              <a:t>Разработка </a:t>
            </a:r>
            <a:r>
              <a:rPr lang="ru-RU" altLang="zh-CN" sz="2000" b="1" dirty="0">
                <a:latin typeface="Arial" pitchFamily="34" charset="0"/>
              </a:rPr>
              <a:t>направлений и проектов сотрудничества в области науки и образования в сфере железнодорожного и других видов транспорта.</a:t>
            </a:r>
            <a:endParaRPr lang="en-US" altLang="zh-CN" sz="2000" b="1" dirty="0">
              <a:latin typeface="Arial" pitchFamily="34" charset="0"/>
              <a:ea typeface="SimSun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Development of cooperation directions and projects in the sphere of science and education for railway and other modes of transport</a:t>
            </a:r>
            <a:r>
              <a:rPr lang="ru-RU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.</a:t>
            </a:r>
            <a:endParaRPr lang="ru-RU" altLang="zh-CN" sz="2000" b="1" dirty="0">
              <a:solidFill>
                <a:srgbClr val="FFFF99"/>
              </a:solidFill>
              <a:latin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</a:pPr>
            <a:endParaRPr lang="ru-RU" altLang="zh-CN" sz="2000" b="1" dirty="0">
              <a:latin typeface="Arial" pitchFamily="34" charset="0"/>
            </a:endParaRPr>
          </a:p>
        </p:txBody>
      </p:sp>
      <p:sp>
        <p:nvSpPr>
          <p:cNvPr id="6147" name="Прямоугольник 5"/>
          <p:cNvSpPr>
            <a:spLocks noChangeArrowheads="1"/>
          </p:cNvSpPr>
          <p:nvPr/>
        </p:nvSpPr>
        <p:spPr bwMode="auto">
          <a:xfrm>
            <a:off x="990600" y="304801"/>
            <a:ext cx="6248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3200" b="1" dirty="0">
                <a:solidFill>
                  <a:srgbClr val="FFFF99"/>
                </a:solidFill>
                <a:latin typeface="Arial" pitchFamily="34" charset="0"/>
              </a:rPr>
              <a:t>Основные задачи </a:t>
            </a:r>
            <a:r>
              <a:rPr lang="ru-RU" sz="3200" b="1" dirty="0" smtClean="0">
                <a:solidFill>
                  <a:srgbClr val="FFFF99"/>
                </a:solidFill>
                <a:latin typeface="Arial" pitchFamily="34" charset="0"/>
              </a:rPr>
              <a:t>МАТУ </a:t>
            </a:r>
            <a:r>
              <a:rPr lang="ru-RU" sz="3200" b="1" dirty="0">
                <a:solidFill>
                  <a:srgbClr val="FFFF99"/>
                </a:solidFill>
                <a:latin typeface="Arial" pitchFamily="34" charset="0"/>
              </a:rPr>
              <a:t>АТР</a:t>
            </a:r>
          </a:p>
          <a:p>
            <a:pPr eaLnBrk="0" hangingPunct="0"/>
            <a:r>
              <a:rPr lang="en-US" altLang="zh-CN" sz="24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MAJOR </a:t>
            </a:r>
            <a:r>
              <a:rPr lang="en-US" altLang="zh-CN" sz="24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OBJECTIVES OF THE ASSOCIATION</a:t>
            </a:r>
            <a:endParaRPr lang="ru-RU" sz="2400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151" name="TextBox 8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6152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pic>
        <p:nvPicPr>
          <p:cNvPr id="9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914400" y="1890485"/>
            <a:ext cx="6096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000" b="1" dirty="0" smtClean="0">
                <a:latin typeface="Arial" pitchFamily="34" charset="0"/>
              </a:rPr>
              <a:t>24 </a:t>
            </a:r>
            <a:r>
              <a:rPr lang="ru-RU" sz="2000" b="1" dirty="0" smtClean="0">
                <a:latin typeface="Arial" pitchFamily="34" charset="0"/>
              </a:rPr>
              <a:t>участников</a:t>
            </a:r>
            <a:endParaRPr lang="ru-RU" sz="2000" b="1" dirty="0">
              <a:latin typeface="Arial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</a:rPr>
              <a:t>24</a:t>
            </a:r>
            <a:r>
              <a:rPr lang="ru-RU" sz="2000" b="1" dirty="0" smtClean="0">
                <a:solidFill>
                  <a:srgbClr val="FFFF99"/>
                </a:solidFill>
                <a:latin typeface="Arial" pitchFamily="34" charset="0"/>
              </a:rPr>
              <a:t> </a:t>
            </a:r>
            <a:r>
              <a:rPr lang="en-US" altLang="zh-CN" sz="20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members</a:t>
            </a:r>
            <a:endParaRPr lang="ru-RU" sz="20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 eaLnBrk="0" hangingPunct="0"/>
            <a:endParaRPr lang="ru-RU" sz="2000" b="1" dirty="0">
              <a:latin typeface="Arial" pitchFamily="34" charset="0"/>
            </a:endParaRPr>
          </a:p>
          <a:p>
            <a:pPr eaLnBrk="0" hangingPunct="0"/>
            <a:r>
              <a:rPr lang="ru-RU" sz="2000" b="1" dirty="0">
                <a:latin typeface="Arial" pitchFamily="34" charset="0"/>
              </a:rPr>
              <a:t>8 стран: </a:t>
            </a:r>
          </a:p>
          <a:p>
            <a:pPr eaLnBrk="0" hangingPunct="0"/>
            <a:r>
              <a:rPr lang="ru-RU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8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countries</a:t>
            </a:r>
            <a:r>
              <a:rPr lang="ru-RU" sz="2000" b="1" dirty="0">
                <a:solidFill>
                  <a:srgbClr val="FFFF99"/>
                </a:solidFill>
                <a:latin typeface="Arial" pitchFamily="34" charset="0"/>
              </a:rPr>
              <a:t>: </a:t>
            </a:r>
          </a:p>
          <a:p>
            <a:pPr eaLnBrk="0" hangingPunct="0"/>
            <a:endParaRPr lang="ru-RU" sz="2000" b="1" dirty="0"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ru-RU" sz="2000" b="1" dirty="0">
                <a:latin typeface="Arial" pitchFamily="34" charset="0"/>
              </a:rPr>
              <a:t> Австралия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(Australia)</a:t>
            </a:r>
            <a:endParaRPr lang="ru-RU" sz="20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ru-RU" sz="2000" b="1" dirty="0">
                <a:latin typeface="Arial" pitchFamily="34" charset="0"/>
              </a:rPr>
              <a:t> Казахстан</a:t>
            </a:r>
            <a:r>
              <a:rPr lang="zh-CN" altLang="en-US" sz="2000" b="1" dirty="0"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(Kazakhstan)</a:t>
            </a:r>
            <a:endParaRPr lang="ru-RU" sz="20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ru-RU" sz="2000" b="1" dirty="0">
                <a:latin typeface="Arial" pitchFamily="34" charset="0"/>
              </a:rPr>
              <a:t> КНР</a:t>
            </a:r>
            <a:r>
              <a:rPr lang="zh-CN" altLang="en-US" sz="2000" b="1" dirty="0"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(China)</a:t>
            </a:r>
            <a:endParaRPr lang="ru-RU" sz="20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ru-RU" sz="2000" b="1" dirty="0">
                <a:latin typeface="Arial" pitchFamily="34" charset="0"/>
              </a:rPr>
              <a:t> Монголия</a:t>
            </a:r>
            <a:r>
              <a:rPr lang="zh-CN" altLang="en-US" sz="2000" b="1" dirty="0"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(Mongolia)</a:t>
            </a:r>
            <a:endParaRPr lang="ru-RU" sz="20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ru-RU" sz="2000" b="1" dirty="0">
                <a:latin typeface="Arial" pitchFamily="34" charset="0"/>
              </a:rPr>
              <a:t> Республика Корея</a:t>
            </a:r>
            <a:r>
              <a:rPr lang="zh-CN" altLang="en-US" sz="2000" b="1" dirty="0">
                <a:latin typeface="Arial" pitchFamily="34" charset="0"/>
                <a:ea typeface="SimSun" pitchFamily="2" charset="-122"/>
              </a:rPr>
              <a:t> </a:t>
            </a:r>
            <a:endParaRPr lang="en-US" altLang="zh-CN" sz="2000" b="1" dirty="0">
              <a:latin typeface="Arial" pitchFamily="34" charset="0"/>
              <a:ea typeface="SimSun" pitchFamily="2" charset="-122"/>
            </a:endParaRPr>
          </a:p>
          <a:p>
            <a:pPr eaLnBrk="0" hangingPunct="0"/>
            <a:r>
              <a:rPr lang="zh-CN" altLang="en-US" sz="2000" b="1" dirty="0">
                <a:solidFill>
                  <a:srgbClr val="FFFF00"/>
                </a:solidFill>
                <a:latin typeface="Arial" pitchFamily="34" charset="0"/>
                <a:ea typeface="SimSun" pitchFamily="2" charset="-122"/>
              </a:rPr>
              <a:t> 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(Republic of Korea)</a:t>
            </a:r>
            <a:endParaRPr lang="ru-RU" sz="20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ru-RU" sz="2000" b="1" dirty="0">
                <a:latin typeface="Arial" pitchFamily="34" charset="0"/>
              </a:rPr>
              <a:t> Россия</a:t>
            </a:r>
            <a:r>
              <a:rPr lang="zh-CN" altLang="en-US" sz="2000" b="1" dirty="0"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(Russia)</a:t>
            </a:r>
            <a:r>
              <a:rPr lang="ru-RU" sz="2000" b="1" dirty="0">
                <a:solidFill>
                  <a:srgbClr val="FFFF99"/>
                </a:solidFill>
                <a:latin typeface="Arial" pitchFamily="34" charset="0"/>
              </a:rPr>
              <a:t> 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ru-RU" sz="2000" b="1" dirty="0">
                <a:latin typeface="Arial" pitchFamily="34" charset="0"/>
              </a:rPr>
              <a:t> Узбекистан</a:t>
            </a:r>
            <a:r>
              <a:rPr lang="zh-CN" altLang="en-US" sz="2000" b="1" dirty="0"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(Uzbekistan)</a:t>
            </a:r>
            <a:endParaRPr lang="ru-RU" sz="20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ru-RU" sz="2000" b="1" dirty="0">
                <a:latin typeface="Arial" pitchFamily="34" charset="0"/>
              </a:rPr>
              <a:t> Украина </a:t>
            </a:r>
            <a:r>
              <a:rPr lang="en-US" altLang="zh-CN" sz="20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(Ukraine)</a:t>
            </a:r>
            <a:endParaRPr lang="ru-RU" sz="20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>
            <a:off x="990600" y="381002"/>
            <a:ext cx="548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3600" b="1" dirty="0">
                <a:solidFill>
                  <a:srgbClr val="FFFF99"/>
                </a:solidFill>
                <a:latin typeface="Arial" pitchFamily="34" charset="0"/>
              </a:rPr>
              <a:t>Члены Ассоциации</a:t>
            </a:r>
          </a:p>
          <a:p>
            <a:pPr eaLnBrk="0" hangingPunct="0"/>
            <a:r>
              <a:rPr lang="en-US" sz="24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MEMBERS </a:t>
            </a:r>
            <a:r>
              <a:rPr lang="en-US" sz="24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OF </a:t>
            </a:r>
            <a:r>
              <a:rPr lang="en-US" sz="24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THE ASSOCIATION</a:t>
            </a:r>
            <a:endParaRPr lang="ru-RU" sz="2400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7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175" name="TextBox 8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ДВГУПС</a:t>
            </a:r>
          </a:p>
        </p:txBody>
      </p:sp>
      <p:sp>
        <p:nvSpPr>
          <p:cNvPr id="7176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SimSun" pitchFamily="2" charset="-122"/>
              </a:rPr>
              <a:t>FESTU</a:t>
            </a:r>
            <a:endParaRPr lang="ru-RU" sz="3200" b="1" dirty="0"/>
          </a:p>
        </p:txBody>
      </p:sp>
      <p:pic>
        <p:nvPicPr>
          <p:cNvPr id="10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  <p:pic>
        <p:nvPicPr>
          <p:cNvPr id="2050" name="Picture 2" descr="C:\Users\user\Desktop\МАТУ АТР\Презентации\Карта Ассоциации\Вариант английский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5800" y="2057400"/>
            <a:ext cx="43688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3"/>
          <p:cNvSpPr>
            <a:spLocks noChangeArrowheads="1"/>
          </p:cNvSpPr>
          <p:nvPr/>
        </p:nvSpPr>
        <p:spPr bwMode="auto">
          <a:xfrm>
            <a:off x="912455" y="381000"/>
            <a:ext cx="488576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 smtClean="0">
                <a:solidFill>
                  <a:srgbClr val="FFFF99"/>
                </a:solidFill>
                <a:latin typeface="Arial" pitchFamily="34" charset="0"/>
              </a:rPr>
              <a:t>Комитеты </a:t>
            </a:r>
            <a:r>
              <a:rPr lang="ru-RU" sz="3600" b="1" dirty="0">
                <a:solidFill>
                  <a:srgbClr val="FFFF99"/>
                </a:solidFill>
                <a:latin typeface="Arial" pitchFamily="34" charset="0"/>
              </a:rPr>
              <a:t>МАТУ АТР</a:t>
            </a:r>
            <a:endParaRPr lang="en-US" sz="36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en-US" altLang="zh-CN" sz="28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IASTU APC </a:t>
            </a:r>
            <a:r>
              <a:rPr lang="en-US" altLang="zh-CN" sz="28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COMMITTEES</a:t>
            </a:r>
            <a:endParaRPr lang="ru-RU" sz="28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66800" y="1752600"/>
            <a:ext cx="77724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200" b="1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Комитет по образовательной и научной деятельности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Committee </a:t>
            </a:r>
            <a:r>
              <a:rPr lang="en-US" sz="2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for Education </a:t>
            </a:r>
            <a:r>
              <a:rPr lang="en-GB" sz="2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GB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Research</a:t>
            </a:r>
            <a:endParaRPr lang="ru-RU" sz="2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>
              <a:solidFill>
                <a:srgbClr val="FFFFFF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66800" y="5257800"/>
            <a:ext cx="77724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</a:pP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Комитет по энергосбережению и </a:t>
            </a:r>
            <a:r>
              <a:rPr lang="ru-RU" sz="2000" b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энергоэффективности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Committee </a:t>
            </a:r>
            <a:r>
              <a:rPr lang="en-US" sz="2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for Energy Saving &amp; Efficiency</a:t>
            </a:r>
            <a:endParaRPr lang="ru-RU" sz="2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066800" y="3733800"/>
            <a:ext cx="77724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200" b="1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Комитет по высокоскоростному движению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Committee </a:t>
            </a:r>
            <a:r>
              <a:rPr lang="en-US" sz="2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for High-Speed </a:t>
            </a: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Traffic</a:t>
            </a:r>
            <a:endParaRPr lang="ru-RU" sz="2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>
              <a:solidFill>
                <a:srgbClr val="FFFFFF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066800" y="4495800"/>
            <a:ext cx="77724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Комитет по геотехническим исследованиям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Committee </a:t>
            </a:r>
            <a:r>
              <a:rPr lang="en-US" sz="2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for Geotechnical </a:t>
            </a: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Research</a:t>
            </a:r>
            <a:endParaRPr lang="ru-RU" sz="2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66800" y="2514600"/>
            <a:ext cx="7772400" cy="1066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Комитет по логистике и развитию Евроазиатских транспортных коридоров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Committee </a:t>
            </a:r>
            <a:r>
              <a:rPr lang="en-US" sz="2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for Logistics and Eurasian Transport Corridors </a:t>
            </a: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Development</a:t>
            </a:r>
            <a:endParaRPr lang="ru-RU" sz="2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  <p:pic>
        <p:nvPicPr>
          <p:cNvPr id="40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" name="TextBox 8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ДВГУПС</a:t>
            </a:r>
          </a:p>
        </p:txBody>
      </p:sp>
      <p:sp>
        <p:nvSpPr>
          <p:cNvPr id="46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SimSun" pitchFamily="2" charset="-122"/>
              </a:rPr>
              <a:t>FESTU</a:t>
            </a:r>
            <a:endParaRPr lang="ru-RU" sz="3200" b="1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066800" y="6019800"/>
            <a:ext cx="77724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</a:pP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Комитет по </a:t>
            </a:r>
            <a:r>
              <a:rPr lang="ru-RU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подготовке кадров для ВСЖД Европы и Азии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Committee </a:t>
            </a:r>
            <a:r>
              <a:rPr lang="en-US" sz="2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Training Personnel for HSR in Europe &amp; Asia</a:t>
            </a:r>
            <a:endParaRPr lang="ru-RU" sz="2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874713" y="457200"/>
            <a:ext cx="5635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>
                <a:solidFill>
                  <a:srgbClr val="FFFF99"/>
                </a:solidFill>
                <a:latin typeface="Arial" pitchFamily="34" charset="0"/>
              </a:rPr>
              <a:t>Сферы сотрудничества</a:t>
            </a:r>
            <a:endParaRPr lang="en-US" sz="36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en-US" altLang="zh-CN" sz="28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AREAS OF COOPERATION</a:t>
            </a:r>
            <a:endParaRPr lang="ru-RU" sz="28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838200" y="1981201"/>
            <a:ext cx="83058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buFont typeface="Wingdings" pitchFamily="2" charset="2"/>
              <a:buChar char="q"/>
            </a:pPr>
            <a:r>
              <a:rPr lang="ru-RU" sz="2100" dirty="0">
                <a:latin typeface="Arial" pitchFamily="34" charset="0"/>
              </a:rPr>
              <a:t>Международные симпозиумы железнодорожных вузов Европы и Азии.</a:t>
            </a:r>
          </a:p>
          <a:p>
            <a:pPr marL="363538" indent="-363538"/>
            <a:r>
              <a:rPr lang="zh-CN" altLang="en-US" sz="2100" dirty="0">
                <a:latin typeface="Arial" pitchFamily="34" charset="0"/>
                <a:ea typeface="SimSun" pitchFamily="2" charset="-122"/>
              </a:rPr>
              <a:t>    </a:t>
            </a:r>
            <a:r>
              <a:rPr lang="zh-CN" altLang="en-US" sz="2100" dirty="0" smtClean="0"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21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International </a:t>
            </a:r>
            <a:r>
              <a:rPr lang="en-US" altLang="zh-CN" sz="21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Symposia for Railroad Universities in Europe and Asia</a:t>
            </a:r>
            <a:r>
              <a:rPr lang="ru-RU" altLang="zh-CN" sz="21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.</a:t>
            </a:r>
            <a:endParaRPr lang="ru-RU" sz="2100" b="1" dirty="0">
              <a:solidFill>
                <a:srgbClr val="FFFF99"/>
              </a:solidFill>
              <a:latin typeface="Arial" pitchFamily="34" charset="0"/>
            </a:endParaRPr>
          </a:p>
          <a:p>
            <a:pPr marL="363538" indent="-363538">
              <a:buFont typeface="Wingdings" pitchFamily="2" charset="2"/>
              <a:buChar char="q"/>
            </a:pPr>
            <a:r>
              <a:rPr lang="ru-RU" sz="2100" dirty="0">
                <a:latin typeface="Arial" pitchFamily="34" charset="0"/>
              </a:rPr>
              <a:t>Сетевой Университет (СУ) транспорта и логистики стран АТР.</a:t>
            </a:r>
          </a:p>
          <a:p>
            <a:pPr marL="363538" indent="-363538"/>
            <a:r>
              <a:rPr lang="zh-CN" altLang="en-US" sz="2100" b="1" dirty="0">
                <a:latin typeface="Arial" pitchFamily="34" charset="0"/>
                <a:ea typeface="SimSun" pitchFamily="2" charset="-122"/>
              </a:rPr>
              <a:t>     </a:t>
            </a:r>
            <a:r>
              <a:rPr lang="en-US" altLang="zh-CN" sz="21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Network University (NU) for Transport and Logistics of Asia-Pacific Region</a:t>
            </a:r>
            <a:r>
              <a:rPr lang="ru-RU" altLang="zh-CN" sz="21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.</a:t>
            </a:r>
            <a:endParaRPr lang="en-US" altLang="zh-CN" sz="21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 marL="363538" indent="-363538">
              <a:buFont typeface="Wingdings" pitchFamily="2" charset="2"/>
              <a:buChar char="q"/>
            </a:pPr>
            <a:r>
              <a:rPr lang="ru-RU" sz="2100" dirty="0">
                <a:latin typeface="Arial" pitchFamily="34" charset="0"/>
              </a:rPr>
              <a:t>Научное сотрудничество, совместные научные исследования и публикация их результатов.</a:t>
            </a:r>
          </a:p>
          <a:p>
            <a:pPr marL="363538" indent="-363538"/>
            <a:r>
              <a:rPr lang="zh-CN" altLang="en-US" sz="2100" b="1" dirty="0">
                <a:latin typeface="Arial" pitchFamily="34" charset="0"/>
                <a:ea typeface="SimSun" pitchFamily="2" charset="-122"/>
              </a:rPr>
              <a:t>     </a:t>
            </a:r>
            <a:r>
              <a:rPr lang="en-US" altLang="zh-CN" sz="21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Science cooperation, joint research and publishing</a:t>
            </a:r>
            <a:r>
              <a:rPr lang="ru-RU" altLang="zh-CN" sz="21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.</a:t>
            </a:r>
            <a:endParaRPr lang="en-US" altLang="zh-CN" sz="2100" b="1" dirty="0">
              <a:solidFill>
                <a:srgbClr val="FFFF99"/>
              </a:solidFill>
              <a:latin typeface="Arial" pitchFamily="34" charset="0"/>
              <a:ea typeface="SimSun" pitchFamily="2" charset="-122"/>
            </a:endParaRPr>
          </a:p>
          <a:p>
            <a:pPr marL="363538" indent="-363538">
              <a:buFont typeface="Wingdings" pitchFamily="2" charset="2"/>
              <a:buChar char="q"/>
            </a:pPr>
            <a:r>
              <a:rPr lang="ru-RU" sz="2100" dirty="0">
                <a:latin typeface="Arial" pitchFamily="34" charset="0"/>
              </a:rPr>
              <a:t>Профессиональные стажировки, специальные краткосрочные проекты и программы.</a:t>
            </a:r>
            <a:endParaRPr lang="en-US" sz="2100" dirty="0">
              <a:latin typeface="Arial" pitchFamily="34" charset="0"/>
            </a:endParaRPr>
          </a:p>
          <a:p>
            <a:pPr marL="363538" indent="-363538"/>
            <a:r>
              <a:rPr lang="zh-CN" altLang="en-US" sz="2100" b="1" dirty="0">
                <a:latin typeface="Arial" pitchFamily="34" charset="0"/>
                <a:ea typeface="SimSun" pitchFamily="2" charset="-122"/>
              </a:rPr>
              <a:t>     </a:t>
            </a:r>
            <a:r>
              <a:rPr lang="en-US" altLang="zh-CN" sz="21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Professional trainings, short-term projects and programs</a:t>
            </a:r>
            <a:r>
              <a:rPr lang="ru-RU" altLang="zh-CN" sz="21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.</a:t>
            </a:r>
            <a:endParaRPr lang="ru-RU" sz="2100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223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9224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pic>
        <p:nvPicPr>
          <p:cNvPr id="9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990600" y="447677"/>
            <a:ext cx="5791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3200" b="1" dirty="0">
                <a:solidFill>
                  <a:srgbClr val="FFFF99"/>
                </a:solidFill>
                <a:latin typeface="Arial" pitchFamily="34" charset="0"/>
              </a:rPr>
              <a:t>Сетевой университет (СУ) </a:t>
            </a:r>
          </a:p>
          <a:p>
            <a:pPr eaLnBrk="0" hangingPunct="0"/>
            <a:r>
              <a:rPr lang="en-US" altLang="zh-CN" sz="26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NETWORK UNIVERSITY</a:t>
            </a:r>
            <a:r>
              <a:rPr lang="ru-RU" altLang="zh-CN" sz="26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 (</a:t>
            </a:r>
            <a:r>
              <a:rPr lang="en-US" altLang="zh-CN" sz="26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NU)</a:t>
            </a:r>
            <a:endParaRPr lang="ru-RU" sz="26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990600" y="1827819"/>
            <a:ext cx="79248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55600" eaLnBrk="0" hangingPunct="0"/>
            <a:r>
              <a:rPr lang="ru-RU" altLang="zh-TW" sz="2800" dirty="0">
                <a:latin typeface="Arial" pitchFamily="34" charset="0"/>
              </a:rPr>
              <a:t>СУ функционирует на правах консорциума при равноправном партнерстве всех вузов и организаций, являющихся членами МАТУ АТР. </a:t>
            </a:r>
            <a:r>
              <a:rPr lang="ru-RU" sz="2800" dirty="0">
                <a:latin typeface="Arial" pitchFamily="34" charset="0"/>
              </a:rPr>
              <a:t>Координационную работу и ведение общих дел СУ осуществляет </a:t>
            </a:r>
            <a:r>
              <a:rPr lang="ru-RU" sz="2800" dirty="0" smtClean="0">
                <a:latin typeface="Arial" pitchFamily="34" charset="0"/>
              </a:rPr>
              <a:t>вуз-координатор</a:t>
            </a:r>
            <a:r>
              <a:rPr lang="en-US" sz="2800" dirty="0" smtClean="0">
                <a:latin typeface="Arial" pitchFamily="34" charset="0"/>
              </a:rPr>
              <a:t> – </a:t>
            </a:r>
            <a:r>
              <a:rPr lang="ru-RU" sz="2800" dirty="0" smtClean="0">
                <a:latin typeface="Arial" pitchFamily="34" charset="0"/>
              </a:rPr>
              <a:t>ДВГУПС.</a:t>
            </a:r>
            <a:endParaRPr lang="en-US" sz="2800" dirty="0">
              <a:latin typeface="Arial" pitchFamily="34" charset="0"/>
            </a:endParaRPr>
          </a:p>
          <a:p>
            <a:pPr indent="355600" eaLnBrk="0" hangingPunct="0"/>
            <a:endParaRPr lang="en-US" sz="100" dirty="0" smtClean="0"/>
          </a:p>
          <a:p>
            <a:pPr indent="355600" eaLnBrk="0" hangingPunct="0"/>
            <a:endParaRPr lang="en-US" sz="100" dirty="0" smtClean="0"/>
          </a:p>
          <a:p>
            <a:pPr indent="355600" eaLnBrk="0" hangingPunct="0"/>
            <a:endParaRPr lang="en-US" sz="100" dirty="0" smtClean="0"/>
          </a:p>
          <a:p>
            <a:pPr indent="355600" eaLnBrk="0" hangingPunct="0"/>
            <a:endParaRPr lang="en-US" sz="100" dirty="0" smtClean="0"/>
          </a:p>
          <a:p>
            <a:pPr indent="355600" eaLnBrk="0" hangingPunct="0"/>
            <a:endParaRPr lang="en-US" sz="100" dirty="0" smtClean="0"/>
          </a:p>
          <a:p>
            <a:pPr indent="355600" eaLnBrk="0" hangingPunct="0"/>
            <a:endParaRPr lang="en-US" sz="100" dirty="0" smtClean="0"/>
          </a:p>
          <a:p>
            <a:pPr indent="355600" eaLnBrk="0" hangingPunct="0"/>
            <a:endParaRPr lang="en-US" sz="100" dirty="0" smtClean="0"/>
          </a:p>
          <a:p>
            <a:pPr indent="355600" eaLnBrk="0" hangingPunct="0"/>
            <a:endParaRPr lang="en-US" sz="100" dirty="0" smtClean="0"/>
          </a:p>
          <a:p>
            <a:pPr indent="355600" eaLnBrk="0" hangingPunct="0"/>
            <a:endParaRPr lang="en-US" sz="100" dirty="0" smtClean="0"/>
          </a:p>
          <a:p>
            <a:pPr indent="355600" eaLnBrk="0" hangingPunct="0"/>
            <a:endParaRPr lang="ru-RU" sz="100" dirty="0"/>
          </a:p>
          <a:p>
            <a:pPr indent="355600" eaLnBrk="0" hangingPunct="0"/>
            <a:r>
              <a:rPr lang="en-US" sz="2800" dirty="0">
                <a:solidFill>
                  <a:srgbClr val="FFFF99"/>
                </a:solidFill>
                <a:latin typeface="Arial" pitchFamily="34" charset="0"/>
              </a:rPr>
              <a:t>NU allows its participants (members of the IASTU APC) to equally cooperate within a consortium. Coordinating university </a:t>
            </a:r>
            <a:r>
              <a:rPr lang="ru-RU" sz="2800" dirty="0" smtClean="0">
                <a:solidFill>
                  <a:srgbClr val="FFFF99"/>
                </a:solidFill>
                <a:latin typeface="Arial" pitchFamily="34" charset="0"/>
              </a:rPr>
              <a:t>(</a:t>
            </a:r>
            <a:r>
              <a:rPr lang="en-US" sz="2800" dirty="0" smtClean="0">
                <a:solidFill>
                  <a:srgbClr val="FFFF99"/>
                </a:solidFill>
                <a:latin typeface="Arial" pitchFamily="34" charset="0"/>
              </a:rPr>
              <a:t>FESTU) is </a:t>
            </a:r>
            <a:r>
              <a:rPr lang="en-US" sz="2800" dirty="0">
                <a:solidFill>
                  <a:srgbClr val="FFFF99"/>
                </a:solidFill>
                <a:latin typeface="Arial" pitchFamily="34" charset="0"/>
              </a:rPr>
              <a:t>in charge for NU coordination and operation.</a:t>
            </a:r>
            <a:endParaRPr lang="ru-RU" sz="2800" dirty="0">
              <a:solidFill>
                <a:srgbClr val="FFFF99"/>
              </a:solidFill>
              <a:latin typeface="Arial" pitchFamily="34" charset="0"/>
            </a:endParaRPr>
          </a:p>
          <a:p>
            <a:pPr indent="355600" eaLnBrk="0" hangingPunct="0"/>
            <a:endParaRPr lang="ru-RU" sz="2000" dirty="0"/>
          </a:p>
          <a:p>
            <a:pPr indent="355600" eaLnBrk="0" hangingPunct="0"/>
            <a:endParaRPr lang="en-US" altLang="zh-TW" sz="2000" dirty="0">
              <a:ea typeface="PMingLiU" pitchFamily="18" charset="-120"/>
            </a:endParaRPr>
          </a:p>
          <a:p>
            <a:pPr indent="355600" eaLnBrk="0" hangingPunct="0"/>
            <a:r>
              <a:rPr lang="zh-CN" altLang="en-US" sz="2100" b="1" dirty="0">
                <a:latin typeface="SimSun" pitchFamily="2" charset="-122"/>
                <a:ea typeface="SimSun" pitchFamily="2" charset="-122"/>
              </a:rPr>
              <a:t>      </a:t>
            </a:r>
            <a:endParaRPr lang="en-US" altLang="zh-CN" sz="2100" b="1" dirty="0">
              <a:latin typeface="SimSun" pitchFamily="2" charset="-122"/>
              <a:ea typeface="SimSun" pitchFamily="2" charset="-122"/>
            </a:endParaRPr>
          </a:p>
          <a:p>
            <a:pPr indent="355600" eaLnBrk="0" hangingPunct="0"/>
            <a:r>
              <a:rPr lang="zh-CN" altLang="en-US" sz="2100" b="1" dirty="0">
                <a:latin typeface="SimSun" pitchFamily="2" charset="-122"/>
                <a:ea typeface="SimSun" pitchFamily="2" charset="-122"/>
              </a:rPr>
              <a:t>    </a:t>
            </a:r>
            <a:endParaRPr lang="ru-RU" altLang="zh-TW" sz="2100" dirty="0">
              <a:cs typeface="Tahoma" pitchFamily="34" charset="0"/>
            </a:endParaRP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295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12296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pic>
        <p:nvPicPr>
          <p:cNvPr id="9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990600" y="401638"/>
            <a:ext cx="510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 dirty="0">
                <a:solidFill>
                  <a:srgbClr val="FFFF99"/>
                </a:solidFill>
                <a:latin typeface="Arial" pitchFamily="34" charset="0"/>
              </a:rPr>
              <a:t>Цели </a:t>
            </a:r>
            <a:r>
              <a:rPr lang="ru-RU" sz="3600" b="1" dirty="0" smtClean="0">
                <a:solidFill>
                  <a:srgbClr val="FFFF99"/>
                </a:solidFill>
                <a:latin typeface="Arial" pitchFamily="34" charset="0"/>
              </a:rPr>
              <a:t>СУ</a:t>
            </a:r>
            <a:endParaRPr lang="en-US" sz="36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en-US" altLang="zh-CN" sz="28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NU </a:t>
            </a:r>
            <a:r>
              <a:rPr lang="en-US" altLang="zh-CN" sz="28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GOALS</a:t>
            </a:r>
            <a:endParaRPr lang="ru-RU" sz="2800" b="1" dirty="0">
              <a:solidFill>
                <a:srgbClr val="FFFF99"/>
              </a:solidFill>
              <a:latin typeface="Arial" pitchFamily="34" charset="0"/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1066800" y="1828557"/>
            <a:ext cx="80010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dirty="0">
                <a:latin typeface="Arial" pitchFamily="34" charset="0"/>
              </a:rPr>
              <a:t>Цели:</a:t>
            </a:r>
          </a:p>
          <a:p>
            <a:r>
              <a:rPr lang="ru-RU" sz="2000" dirty="0">
                <a:latin typeface="Arial" pitchFamily="34" charset="0"/>
              </a:rPr>
              <a:t>- развитие общего образовательного и научного пространства вузов, являющихся членами МАТУ АТР;</a:t>
            </a:r>
          </a:p>
          <a:p>
            <a:r>
              <a:rPr lang="ru-RU" sz="2000" dirty="0">
                <a:latin typeface="Arial" pitchFamily="34" charset="0"/>
              </a:rPr>
              <a:t>- создание механизмов для развития академической мобильности студентов и преподавателей, предполагающих </a:t>
            </a:r>
            <a:r>
              <a:rPr lang="ru-RU" sz="2000" dirty="0" smtClean="0">
                <a:latin typeface="Arial" pitchFamily="34" charset="0"/>
              </a:rPr>
              <a:t>предоставление </a:t>
            </a:r>
            <a:r>
              <a:rPr lang="ru-RU" sz="2000" dirty="0">
                <a:latin typeface="Arial" pitchFamily="34" charset="0"/>
              </a:rPr>
              <a:t>возможностей для реального перемещения и реального обучения участников образовательного процесса;</a:t>
            </a:r>
          </a:p>
          <a:p>
            <a:pPr>
              <a:buFontTx/>
              <a:buChar char="-"/>
            </a:pPr>
            <a:r>
              <a:rPr lang="en-US" sz="2000" dirty="0">
                <a:latin typeface="Arial" pitchFamily="34" charset="0"/>
              </a:rPr>
              <a:t> </a:t>
            </a:r>
            <a:r>
              <a:rPr lang="ru-RU" sz="2000" dirty="0">
                <a:latin typeface="Arial" pitchFamily="34" charset="0"/>
              </a:rPr>
              <a:t>содействие межкультурному диалогу и объединению усилий академических сообществ.</a:t>
            </a:r>
            <a:endParaRPr lang="en-US" sz="2000" dirty="0">
              <a:latin typeface="Arial" pitchFamily="34" charset="0"/>
            </a:endParaRPr>
          </a:p>
          <a:p>
            <a:endParaRPr lang="en-US" sz="100" dirty="0">
              <a:latin typeface="Arial" pitchFamily="34" charset="0"/>
            </a:endParaRPr>
          </a:p>
          <a:p>
            <a:r>
              <a:rPr lang="en-US" sz="2200" b="1" dirty="0">
                <a:solidFill>
                  <a:srgbClr val="FFFF99"/>
                </a:solidFill>
                <a:latin typeface="Arial" pitchFamily="34" charset="0"/>
              </a:rPr>
              <a:t>Goals:</a:t>
            </a:r>
          </a:p>
          <a:p>
            <a:pPr>
              <a:buFontTx/>
              <a:buChar char="-"/>
            </a:pPr>
            <a:r>
              <a:rPr lang="en-US" altLang="zh-TW" sz="2200" dirty="0">
                <a:solidFill>
                  <a:srgbClr val="FFFF99"/>
                </a:solidFill>
                <a:latin typeface="Arial" pitchFamily="34" charset="0"/>
                <a:ea typeface="PMingLiU" pitchFamily="18" charset="-120"/>
              </a:rPr>
              <a:t> Development of a common educational and research sphere for the IASTU APC’s member Universities;</a:t>
            </a:r>
          </a:p>
          <a:p>
            <a:pPr>
              <a:buFontTx/>
              <a:buChar char="-"/>
            </a:pPr>
            <a:r>
              <a:rPr lang="en-US" altLang="zh-CN" sz="2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PMingLiU" pitchFamily="18" charset="-120"/>
              </a:rPr>
              <a:t> Development of academic mobility for students and faculty;</a:t>
            </a:r>
          </a:p>
          <a:p>
            <a:pPr>
              <a:buFontTx/>
              <a:buChar char="-"/>
            </a:pPr>
            <a:r>
              <a:rPr lang="en-US" altLang="zh-CN" sz="2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PMingLiU" pitchFamily="18" charset="-120"/>
              </a:rPr>
              <a:t> Intercultural dialogue and academic communities collaboration.</a:t>
            </a:r>
            <a:endParaRPr lang="en-US" altLang="zh-CN" sz="22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SimSun" pitchFamily="2" charset="-122"/>
            </a:endParaRP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319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13320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pic>
        <p:nvPicPr>
          <p:cNvPr id="9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914400" y="1828801"/>
            <a:ext cx="80772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>
                <a:latin typeface="Arial" pitchFamily="34" charset="0"/>
              </a:rPr>
              <a:t>Задачи:</a:t>
            </a:r>
          </a:p>
          <a:p>
            <a:r>
              <a:rPr lang="ru-RU" sz="2000" dirty="0">
                <a:latin typeface="Arial" pitchFamily="34" charset="0"/>
              </a:rPr>
              <a:t>- подготовка высококвалифицированных специалистов/бакалавров, магистров, аспирантов и докторантов по направлениям транспорта и логистики;</a:t>
            </a:r>
          </a:p>
          <a:p>
            <a:r>
              <a:rPr lang="ru-RU" sz="2000" dirty="0">
                <a:latin typeface="Arial" pitchFamily="34" charset="0"/>
              </a:rPr>
              <a:t>- организация «включенного обучения» в форме свободной академической мобильности на базе вузов-участников МАТУ АТР;</a:t>
            </a:r>
          </a:p>
          <a:p>
            <a:pPr>
              <a:buFontTx/>
              <a:buChar char="-"/>
            </a:pPr>
            <a:r>
              <a:rPr lang="en-US" sz="2000" dirty="0">
                <a:latin typeface="Arial" pitchFamily="34" charset="0"/>
              </a:rPr>
              <a:t> </a:t>
            </a:r>
            <a:r>
              <a:rPr lang="ru-RU" sz="2000" dirty="0">
                <a:latin typeface="Arial" pitchFamily="34" charset="0"/>
              </a:rPr>
              <a:t>поиск и организация новых форм межвузовского сотрудничества.</a:t>
            </a:r>
            <a:endParaRPr lang="en-US" sz="2000" dirty="0">
              <a:latin typeface="Arial" pitchFamily="34" charset="0"/>
            </a:endParaRPr>
          </a:p>
          <a:p>
            <a:endParaRPr lang="en-US" sz="100" dirty="0">
              <a:latin typeface="Arial" pitchFamily="34" charset="0"/>
            </a:endParaRPr>
          </a:p>
          <a:p>
            <a:endParaRPr lang="en-US" sz="100" dirty="0">
              <a:latin typeface="Arial" pitchFamily="34" charset="0"/>
            </a:endParaRPr>
          </a:p>
          <a:p>
            <a:endParaRPr lang="en-US" sz="100" dirty="0" smtClean="0">
              <a:latin typeface="Arial" pitchFamily="34" charset="0"/>
            </a:endParaRPr>
          </a:p>
          <a:p>
            <a:endParaRPr lang="en-US" sz="100" dirty="0" smtClean="0">
              <a:latin typeface="Arial" pitchFamily="34" charset="0"/>
            </a:endParaRPr>
          </a:p>
          <a:p>
            <a:endParaRPr lang="en-US" sz="100" dirty="0" smtClean="0">
              <a:latin typeface="Arial" pitchFamily="34" charset="0"/>
            </a:endParaRPr>
          </a:p>
          <a:p>
            <a:r>
              <a:rPr lang="en-US" sz="2000" b="1" dirty="0" smtClean="0">
                <a:solidFill>
                  <a:srgbClr val="FFFF99"/>
                </a:solidFill>
                <a:latin typeface="Arial" pitchFamily="34" charset="0"/>
              </a:rPr>
              <a:t>Objectives</a:t>
            </a:r>
            <a:r>
              <a:rPr lang="en-US" sz="2000" b="1" dirty="0">
                <a:solidFill>
                  <a:srgbClr val="FFFF99"/>
                </a:solidFill>
                <a:latin typeface="Arial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FF99"/>
                </a:solidFill>
                <a:latin typeface="Arial" pitchFamily="34" charset="0"/>
              </a:rPr>
              <a:t> Training of qualified professionals (Bachelor and Master degrees, Post-graduate studies) for transport and logistics;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FF99"/>
                </a:solidFill>
                <a:latin typeface="Arial" pitchFamily="34" charset="0"/>
              </a:rPr>
              <a:t> Organization of an exchange education as a free academic mobility in the frames of IASTU APC member universities;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FF99"/>
                </a:solidFill>
                <a:latin typeface="Arial" pitchFamily="34" charset="0"/>
              </a:rPr>
              <a:t> Search and organization for new ways of interuniversity cooperation.</a:t>
            </a:r>
          </a:p>
        </p:txBody>
      </p:sp>
      <p:pic>
        <p:nvPicPr>
          <p:cNvPr id="6" name="Picture 5" descr="C:\Users\user\Desktop\Картинки\Логотипы ДВГУПС\без буквы r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06137" y="5913666"/>
            <a:ext cx="761999" cy="517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342" name="TextBox 6"/>
          <p:cNvSpPr txBox="1">
            <a:spLocks noChangeArrowheads="1"/>
          </p:cNvSpPr>
          <p:nvPr/>
        </p:nvSpPr>
        <p:spPr bwMode="auto">
          <a:xfrm rot="-5400000">
            <a:off x="-409057" y="4685833"/>
            <a:ext cx="1665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ДВГУПС</a:t>
            </a:r>
          </a:p>
        </p:txBody>
      </p:sp>
      <p:sp>
        <p:nvSpPr>
          <p:cNvPr id="14343" name="TextBox 5"/>
          <p:cNvSpPr txBox="1">
            <a:spLocks noChangeArrowheads="1"/>
          </p:cNvSpPr>
          <p:nvPr/>
        </p:nvSpPr>
        <p:spPr bwMode="auto">
          <a:xfrm rot="-5400000">
            <a:off x="-351857" y="298580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ea typeface="SimSun" pitchFamily="2" charset="-122"/>
              </a:rPr>
              <a:t>FESTU</a:t>
            </a:r>
            <a:endParaRPr lang="ru-RU" sz="3200" b="1"/>
          </a:p>
        </p:txBody>
      </p:sp>
      <p:sp>
        <p:nvSpPr>
          <p:cNvPr id="14344" name="Прямоугольник 3"/>
          <p:cNvSpPr>
            <a:spLocks noChangeArrowheads="1"/>
          </p:cNvSpPr>
          <p:nvPr/>
        </p:nvSpPr>
        <p:spPr bwMode="auto">
          <a:xfrm>
            <a:off x="990600" y="401638"/>
            <a:ext cx="510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 dirty="0" smtClean="0">
                <a:solidFill>
                  <a:srgbClr val="FFFF99"/>
                </a:solidFill>
                <a:latin typeface="Arial" pitchFamily="34" charset="0"/>
              </a:rPr>
              <a:t>З</a:t>
            </a:r>
            <a:r>
              <a:rPr lang="ru-RU" sz="3600" b="1" dirty="0" smtClean="0">
                <a:solidFill>
                  <a:srgbClr val="FFFF99"/>
                </a:solidFill>
                <a:latin typeface="Arial" pitchFamily="34" charset="0"/>
              </a:rPr>
              <a:t>адачи </a:t>
            </a:r>
            <a:r>
              <a:rPr lang="ru-RU" sz="3600" b="1" dirty="0">
                <a:solidFill>
                  <a:srgbClr val="FFFF99"/>
                </a:solidFill>
                <a:latin typeface="Arial" pitchFamily="34" charset="0"/>
              </a:rPr>
              <a:t>СУ</a:t>
            </a:r>
            <a:endParaRPr lang="en-US" sz="3600" b="1" dirty="0">
              <a:solidFill>
                <a:srgbClr val="FFFF99"/>
              </a:solidFill>
              <a:latin typeface="Arial" pitchFamily="34" charset="0"/>
            </a:endParaRPr>
          </a:p>
          <a:p>
            <a:pPr eaLnBrk="0" hangingPunct="0"/>
            <a:r>
              <a:rPr lang="en-US" altLang="zh-CN" sz="2800" b="1" dirty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NU </a:t>
            </a:r>
            <a:r>
              <a:rPr lang="en-US" altLang="zh-CN" sz="2800" b="1" dirty="0" smtClean="0">
                <a:solidFill>
                  <a:srgbClr val="FFFF99"/>
                </a:solidFill>
                <a:latin typeface="Arial" pitchFamily="34" charset="0"/>
                <a:ea typeface="SimSun" pitchFamily="2" charset="-122"/>
              </a:rPr>
              <a:t>OBJECTIVES</a:t>
            </a:r>
            <a:endParaRPr lang="ru-RU" sz="2800" b="1" dirty="0">
              <a:solidFill>
                <a:srgbClr val="FFFF99"/>
              </a:solidFill>
              <a:latin typeface="Arial" pitchFamily="34" charset="0"/>
            </a:endParaRPr>
          </a:p>
        </p:txBody>
      </p:sp>
      <p:pic>
        <p:nvPicPr>
          <p:cNvPr id="9" name="Picture 3" descr="C:\Users\user\Desktop\МАТУ АТР\Международные симпозиумы\Ассоциация МАТУ-АТР\Логотипы Ассоциации МАТУ-АТР\ЛОГОТОИП АССОЦИАЦИИ GIFF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57201"/>
            <a:ext cx="2362200" cy="101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3568</TotalTime>
  <Words>2328</Words>
  <Application>Microsoft Office PowerPoint</Application>
  <PresentationFormat>Экран (4:3)</PresentationFormat>
  <Paragraphs>378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Сумерки</vt:lpstr>
      <vt:lpstr>ПЕРСПЕКТИВЫ РАЗВИТИЯ АСОЦИАЦИИ ТРАНСПОРТНЫХ УНИВЕРСИТЕТОВ СТРАН АЗИАТСКО-ТИХООКЕАНСКОГО РЕГИОНА   DEVELOPMENT PROSPECTS OF TRANSPORT UNIVERSITIES ASSOCIATION  IN ASIA-PACIFIC COUNTRIES  http://iastu-ap.org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Республика Корея REPUBLIC OF KOREA</vt:lpstr>
      <vt:lpstr>Слайд 14</vt:lpstr>
      <vt:lpstr>Китай  CHINA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Светлана</cp:lastModifiedBy>
  <cp:revision>460</cp:revision>
  <cp:lastPrinted>1601-01-01T00:00:00Z</cp:lastPrinted>
  <dcterms:created xsi:type="dcterms:W3CDTF">1601-01-01T00:00:00Z</dcterms:created>
  <dcterms:modified xsi:type="dcterms:W3CDTF">2016-04-08T03:40:26Z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